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9"/>
  </p:notesMasterIdLst>
  <p:sldIdLst>
    <p:sldId id="256" r:id="rId2"/>
    <p:sldId id="257" r:id="rId3"/>
    <p:sldId id="307" r:id="rId4"/>
    <p:sldId id="260" r:id="rId5"/>
    <p:sldId id="261" r:id="rId6"/>
    <p:sldId id="262" r:id="rId7"/>
    <p:sldId id="308" r:id="rId8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0"/>
    </p:embeddedFont>
    <p:embeddedFont>
      <p:font typeface="Lexend Deca" panose="020B0604020202020204" charset="0"/>
      <p:regular r:id="rId11"/>
      <p:bold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  <p:embeddedFont>
      <p:font typeface="Roboto Condensed Light" panose="02000000000000000000" pitchFamily="2" charset="0"/>
      <p:regular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E1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79A55F-10D6-4741-A2A2-1C8EA85866A4}" v="165" dt="2023-11-27T12:03:30.030"/>
    <p1510:client id="{CEC43865-C4A7-47CE-AE4A-0CED0A859528}" v="18" dt="2023-11-27T11:06:07.259"/>
  </p1510:revLst>
</p1510:revInfo>
</file>

<file path=ppt/tableStyles.xml><?xml version="1.0" encoding="utf-8"?>
<a:tblStyleLst xmlns:a="http://schemas.openxmlformats.org/drawingml/2006/main" def="{0320EAA3-F418-49C3-A864-6E592082FB9E}">
  <a:tblStyle styleId="{0320EAA3-F418-49C3-A864-6E592082FB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1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e5180d73ac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e5180d73ac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41299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6978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56025" y="0"/>
            <a:ext cx="6492062" cy="5143532"/>
          </a:xfrm>
          <a:custGeom>
            <a:avLst/>
            <a:gdLst/>
            <a:ahLst/>
            <a:cxnLst/>
            <a:rect l="l" t="t" r="r" b="b"/>
            <a:pathLst>
              <a:path w="40882" h="32390" extrusionOk="0">
                <a:moveTo>
                  <a:pt x="1" y="1"/>
                </a:moveTo>
                <a:lnTo>
                  <a:pt x="1" y="32389"/>
                </a:lnTo>
                <a:lnTo>
                  <a:pt x="35758" y="32389"/>
                </a:lnTo>
                <a:lnTo>
                  <a:pt x="40882" y="8914"/>
                </a:lnTo>
                <a:lnTo>
                  <a:pt x="34951" y="1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1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8775" y="1424113"/>
            <a:ext cx="4835100" cy="172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100" b="1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8775" y="3243575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511050" y="-7443"/>
            <a:ext cx="543814" cy="543814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3325" y="4250554"/>
            <a:ext cx="635436" cy="635436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rot="5400000">
            <a:off x="562097" y="-285083"/>
            <a:ext cx="605662" cy="1648960"/>
            <a:chOff x="758850" y="467950"/>
            <a:chExt cx="368475" cy="1003200"/>
          </a:xfrm>
        </p:grpSpPr>
        <p:sp>
          <p:nvSpPr>
            <p:cNvPr id="15" name="Google Shape;15;p2"/>
            <p:cNvSpPr/>
            <p:nvPr/>
          </p:nvSpPr>
          <p:spPr>
            <a:xfrm>
              <a:off x="1070275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40" y="2264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070275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070275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40" y="2263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070275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61"/>
                  </a:lnTo>
                  <a:lnTo>
                    <a:pt x="1440" y="861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070275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40" y="2265"/>
                  </a:lnTo>
                  <a:lnTo>
                    <a:pt x="1440" y="1423"/>
                  </a:lnTo>
                  <a:lnTo>
                    <a:pt x="2282" y="1423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070275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145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0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64"/>
                  </a:lnTo>
                  <a:lnTo>
                    <a:pt x="1422" y="2264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145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145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63"/>
                  </a:lnTo>
                  <a:lnTo>
                    <a:pt x="1422" y="2263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145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1" y="0"/>
                  </a:moveTo>
                  <a:lnTo>
                    <a:pt x="861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2" y="861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9145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1" y="1423"/>
                  </a:lnTo>
                  <a:lnTo>
                    <a:pt x="861" y="2265"/>
                  </a:lnTo>
                  <a:lnTo>
                    <a:pt x="1422" y="2265"/>
                  </a:lnTo>
                  <a:lnTo>
                    <a:pt x="1422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145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588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21" y="2264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588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588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21" y="2263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88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1" y="861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588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21" y="2265"/>
                  </a:lnTo>
                  <a:lnTo>
                    <a:pt x="1421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588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4035082" y="3779619"/>
            <a:ext cx="605662" cy="1648960"/>
            <a:chOff x="758850" y="467950"/>
            <a:chExt cx="368475" cy="1003200"/>
          </a:xfrm>
        </p:grpSpPr>
        <p:sp>
          <p:nvSpPr>
            <p:cNvPr id="34" name="Google Shape;34;p2"/>
            <p:cNvSpPr/>
            <p:nvPr/>
          </p:nvSpPr>
          <p:spPr>
            <a:xfrm>
              <a:off x="1070275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40" y="2264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070275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070275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40" y="2263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070275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61"/>
                  </a:lnTo>
                  <a:lnTo>
                    <a:pt x="1440" y="861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070275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40" y="2265"/>
                  </a:lnTo>
                  <a:lnTo>
                    <a:pt x="1440" y="1423"/>
                  </a:lnTo>
                  <a:lnTo>
                    <a:pt x="2282" y="1423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070275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145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0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64"/>
                  </a:lnTo>
                  <a:lnTo>
                    <a:pt x="1422" y="2264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9145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145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63"/>
                  </a:lnTo>
                  <a:lnTo>
                    <a:pt x="1422" y="2263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145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1" y="0"/>
                  </a:moveTo>
                  <a:lnTo>
                    <a:pt x="861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2" y="861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9145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1" y="1423"/>
                  </a:lnTo>
                  <a:lnTo>
                    <a:pt x="861" y="2265"/>
                  </a:lnTo>
                  <a:lnTo>
                    <a:pt x="1422" y="2265"/>
                  </a:lnTo>
                  <a:lnTo>
                    <a:pt x="1422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145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588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21" y="2264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588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588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21" y="2263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588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1" y="861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588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21" y="2265"/>
                  </a:lnTo>
                  <a:lnTo>
                    <a:pt x="1421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588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"/>
          <p:cNvSpPr/>
          <p:nvPr/>
        </p:nvSpPr>
        <p:spPr>
          <a:xfrm>
            <a:off x="0" y="0"/>
            <a:ext cx="5534641" cy="5143490"/>
          </a:xfrm>
          <a:custGeom>
            <a:avLst/>
            <a:gdLst/>
            <a:ahLst/>
            <a:cxnLst/>
            <a:rect l="l" t="t" r="r" b="b"/>
            <a:pathLst>
              <a:path w="96050" h="56121" extrusionOk="0">
                <a:moveTo>
                  <a:pt x="1" y="0"/>
                </a:moveTo>
                <a:lnTo>
                  <a:pt x="1" y="56120"/>
                </a:lnTo>
                <a:lnTo>
                  <a:pt x="94561" y="56120"/>
                </a:lnTo>
                <a:lnTo>
                  <a:pt x="86842" y="39807"/>
                </a:lnTo>
                <a:lnTo>
                  <a:pt x="9605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1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/>
          </p:nvPr>
        </p:nvSpPr>
        <p:spPr>
          <a:xfrm>
            <a:off x="720000" y="2198650"/>
            <a:ext cx="2852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 b="1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569450"/>
            <a:ext cx="1434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6" name="Google Shape;56;p3"/>
          <p:cNvSpPr txBox="1">
            <a:spLocks noGrp="1"/>
          </p:cNvSpPr>
          <p:nvPr>
            <p:ph type="subTitle" idx="1"/>
          </p:nvPr>
        </p:nvSpPr>
        <p:spPr>
          <a:xfrm>
            <a:off x="720000" y="3040450"/>
            <a:ext cx="2852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3499100" y="4286379"/>
            <a:ext cx="635436" cy="635436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>
            <a:off x="187975" y="308921"/>
            <a:ext cx="460963" cy="460963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575750" y="4755404"/>
            <a:ext cx="274693" cy="274693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"/>
          <p:cNvSpPr/>
          <p:nvPr/>
        </p:nvSpPr>
        <p:spPr>
          <a:xfrm flipH="1">
            <a:off x="-50" y="0"/>
            <a:ext cx="9144039" cy="6772518"/>
          </a:xfrm>
          <a:custGeom>
            <a:avLst/>
            <a:gdLst/>
            <a:ahLst/>
            <a:cxnLst/>
            <a:rect l="l" t="t" r="r" b="b"/>
            <a:pathLst>
              <a:path w="35969" h="18513" extrusionOk="0">
                <a:moveTo>
                  <a:pt x="1" y="1"/>
                </a:moveTo>
                <a:lnTo>
                  <a:pt x="1" y="12266"/>
                </a:lnTo>
                <a:lnTo>
                  <a:pt x="35969" y="18512"/>
                </a:lnTo>
                <a:lnTo>
                  <a:pt x="35969" y="1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1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title"/>
          </p:nvPr>
        </p:nvSpPr>
        <p:spPr>
          <a:xfrm>
            <a:off x="720000" y="4632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202250" y="4896100"/>
            <a:ext cx="343925" cy="343925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 rot="5400000">
            <a:off x="7680282" y="-285082"/>
            <a:ext cx="605662" cy="1648960"/>
            <a:chOff x="758850" y="467950"/>
            <a:chExt cx="368475" cy="1003200"/>
          </a:xfrm>
        </p:grpSpPr>
        <p:sp>
          <p:nvSpPr>
            <p:cNvPr id="66" name="Google Shape;66;p4"/>
            <p:cNvSpPr/>
            <p:nvPr/>
          </p:nvSpPr>
          <p:spPr>
            <a:xfrm>
              <a:off x="1070275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40" y="2264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070275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070275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40" y="2263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70275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61"/>
                  </a:lnTo>
                  <a:lnTo>
                    <a:pt x="1440" y="861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70275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40" y="2265"/>
                  </a:lnTo>
                  <a:lnTo>
                    <a:pt x="1440" y="1423"/>
                  </a:lnTo>
                  <a:lnTo>
                    <a:pt x="2282" y="1423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70275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9145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0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64"/>
                  </a:lnTo>
                  <a:lnTo>
                    <a:pt x="1422" y="2264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9145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9145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63"/>
                  </a:lnTo>
                  <a:lnTo>
                    <a:pt x="1422" y="2263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9145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1" y="0"/>
                  </a:moveTo>
                  <a:lnTo>
                    <a:pt x="861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2" y="861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9145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1" y="1423"/>
                  </a:lnTo>
                  <a:lnTo>
                    <a:pt x="861" y="2265"/>
                  </a:lnTo>
                  <a:lnTo>
                    <a:pt x="1422" y="2265"/>
                  </a:lnTo>
                  <a:lnTo>
                    <a:pt x="1422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9145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7588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21" y="2264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7588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7588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21" y="2263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7588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1" y="861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7588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21" y="2265"/>
                  </a:lnTo>
                  <a:lnTo>
                    <a:pt x="1421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7588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5"/>
          <p:cNvSpPr/>
          <p:nvPr/>
        </p:nvSpPr>
        <p:spPr>
          <a:xfrm rot="-5400000" flipH="1">
            <a:off x="1934743" y="-2067082"/>
            <a:ext cx="5239768" cy="9181396"/>
          </a:xfrm>
          <a:custGeom>
            <a:avLst/>
            <a:gdLst/>
            <a:ahLst/>
            <a:cxnLst/>
            <a:rect l="l" t="t" r="r" b="b"/>
            <a:pathLst>
              <a:path w="96050" h="56121" extrusionOk="0">
                <a:moveTo>
                  <a:pt x="1" y="0"/>
                </a:moveTo>
                <a:lnTo>
                  <a:pt x="1" y="56120"/>
                </a:lnTo>
                <a:lnTo>
                  <a:pt x="94561" y="56120"/>
                </a:lnTo>
                <a:lnTo>
                  <a:pt x="86842" y="39807"/>
                </a:lnTo>
                <a:lnTo>
                  <a:pt x="9605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1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5"/>
          <p:cNvSpPr txBox="1">
            <a:spLocks noGrp="1"/>
          </p:cNvSpPr>
          <p:nvPr>
            <p:ph type="title"/>
          </p:nvPr>
        </p:nvSpPr>
        <p:spPr>
          <a:xfrm>
            <a:off x="2304475" y="2177550"/>
            <a:ext cx="4535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 b="1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0" name="Google Shape;330;p15"/>
          <p:cNvSpPr txBox="1">
            <a:spLocks noGrp="1"/>
          </p:cNvSpPr>
          <p:nvPr>
            <p:ph type="title" idx="2" hasCustomPrompt="1"/>
          </p:nvPr>
        </p:nvSpPr>
        <p:spPr>
          <a:xfrm>
            <a:off x="3819775" y="1288325"/>
            <a:ext cx="150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1" name="Google Shape;331;p15"/>
          <p:cNvSpPr txBox="1">
            <a:spLocks noGrp="1"/>
          </p:cNvSpPr>
          <p:nvPr>
            <p:ph type="subTitle" idx="1"/>
          </p:nvPr>
        </p:nvSpPr>
        <p:spPr>
          <a:xfrm>
            <a:off x="2517925" y="3082675"/>
            <a:ext cx="4108200" cy="41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32" name="Google Shape;332;p15"/>
          <p:cNvGrpSpPr/>
          <p:nvPr/>
        </p:nvGrpSpPr>
        <p:grpSpPr>
          <a:xfrm rot="10800000" flipH="1">
            <a:off x="410272" y="167768"/>
            <a:ext cx="605662" cy="1648960"/>
            <a:chOff x="758850" y="467950"/>
            <a:chExt cx="368475" cy="1003200"/>
          </a:xfrm>
        </p:grpSpPr>
        <p:sp>
          <p:nvSpPr>
            <p:cNvPr id="333" name="Google Shape;333;p15"/>
            <p:cNvSpPr/>
            <p:nvPr/>
          </p:nvSpPr>
          <p:spPr>
            <a:xfrm>
              <a:off x="1070275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40" y="2264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1070275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1070275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40" y="2263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1070275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61"/>
                  </a:lnTo>
                  <a:lnTo>
                    <a:pt x="1440" y="861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1070275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40" y="2265"/>
                  </a:lnTo>
                  <a:lnTo>
                    <a:pt x="1440" y="1423"/>
                  </a:lnTo>
                  <a:lnTo>
                    <a:pt x="2282" y="1423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1070275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9145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0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64"/>
                  </a:lnTo>
                  <a:lnTo>
                    <a:pt x="1422" y="2264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9145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9145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63"/>
                  </a:lnTo>
                  <a:lnTo>
                    <a:pt x="1422" y="2263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9145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1" y="0"/>
                  </a:moveTo>
                  <a:lnTo>
                    <a:pt x="861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2" y="861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9145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1" y="1423"/>
                  </a:lnTo>
                  <a:lnTo>
                    <a:pt x="861" y="2265"/>
                  </a:lnTo>
                  <a:lnTo>
                    <a:pt x="1422" y="2265"/>
                  </a:lnTo>
                  <a:lnTo>
                    <a:pt x="1422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9145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7588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21" y="2264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7588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7588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21" y="2263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7588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1" y="861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7588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21" y="2265"/>
                  </a:lnTo>
                  <a:lnTo>
                    <a:pt x="1421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7588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5"/>
          <p:cNvSpPr/>
          <p:nvPr/>
        </p:nvSpPr>
        <p:spPr>
          <a:xfrm flipH="1">
            <a:off x="395380" y="4286379"/>
            <a:ext cx="635436" cy="635436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5"/>
          <p:cNvSpPr/>
          <p:nvPr/>
        </p:nvSpPr>
        <p:spPr>
          <a:xfrm flipH="1">
            <a:off x="8495053" y="308921"/>
            <a:ext cx="460963" cy="460963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5"/>
          <p:cNvSpPr/>
          <p:nvPr/>
        </p:nvSpPr>
        <p:spPr>
          <a:xfrm flipH="1">
            <a:off x="8293548" y="1029979"/>
            <a:ext cx="274693" cy="274693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15"/>
          <p:cNvGrpSpPr/>
          <p:nvPr/>
        </p:nvGrpSpPr>
        <p:grpSpPr>
          <a:xfrm rot="10800000" flipH="1">
            <a:off x="8128072" y="2997918"/>
            <a:ext cx="605662" cy="1648960"/>
            <a:chOff x="758850" y="467950"/>
            <a:chExt cx="368475" cy="1003200"/>
          </a:xfrm>
        </p:grpSpPr>
        <p:sp>
          <p:nvSpPr>
            <p:cNvPr id="355" name="Google Shape;355;p15"/>
            <p:cNvSpPr/>
            <p:nvPr/>
          </p:nvSpPr>
          <p:spPr>
            <a:xfrm>
              <a:off x="1070275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40" y="2264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1070275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1070275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40" y="2263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1070275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61"/>
                  </a:lnTo>
                  <a:lnTo>
                    <a:pt x="1440" y="861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1070275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40" y="2265"/>
                  </a:lnTo>
                  <a:lnTo>
                    <a:pt x="1440" y="1423"/>
                  </a:lnTo>
                  <a:lnTo>
                    <a:pt x="2282" y="1423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1070275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9145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0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64"/>
                  </a:lnTo>
                  <a:lnTo>
                    <a:pt x="1422" y="2264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9145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9145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63"/>
                  </a:lnTo>
                  <a:lnTo>
                    <a:pt x="1422" y="2263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9145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1" y="0"/>
                  </a:moveTo>
                  <a:lnTo>
                    <a:pt x="861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2" y="861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9145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1" y="1423"/>
                  </a:lnTo>
                  <a:lnTo>
                    <a:pt x="861" y="2265"/>
                  </a:lnTo>
                  <a:lnTo>
                    <a:pt x="1422" y="2265"/>
                  </a:lnTo>
                  <a:lnTo>
                    <a:pt x="1422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9145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7588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21" y="2264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7588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7588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21" y="2263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7588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1" y="861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7588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21" y="2265"/>
                  </a:lnTo>
                  <a:lnTo>
                    <a:pt x="1421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7588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0"/>
          <p:cNvSpPr/>
          <p:nvPr/>
        </p:nvSpPr>
        <p:spPr>
          <a:xfrm rot="10800000">
            <a:off x="2796296" y="10"/>
            <a:ext cx="6347704" cy="5143490"/>
          </a:xfrm>
          <a:custGeom>
            <a:avLst/>
            <a:gdLst/>
            <a:ahLst/>
            <a:cxnLst/>
            <a:rect l="l" t="t" r="r" b="b"/>
            <a:pathLst>
              <a:path w="96050" h="56121" extrusionOk="0">
                <a:moveTo>
                  <a:pt x="1" y="0"/>
                </a:moveTo>
                <a:lnTo>
                  <a:pt x="1" y="56120"/>
                </a:lnTo>
                <a:lnTo>
                  <a:pt x="94561" y="56120"/>
                </a:lnTo>
                <a:lnTo>
                  <a:pt x="86842" y="39807"/>
                </a:lnTo>
                <a:lnTo>
                  <a:pt x="9605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1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0"/>
          <p:cNvSpPr/>
          <p:nvPr/>
        </p:nvSpPr>
        <p:spPr>
          <a:xfrm>
            <a:off x="3309250" y="4505551"/>
            <a:ext cx="431213" cy="431213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0"/>
          <p:cNvSpPr/>
          <p:nvPr/>
        </p:nvSpPr>
        <p:spPr>
          <a:xfrm>
            <a:off x="8531600" y="394314"/>
            <a:ext cx="431213" cy="431213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0"/>
          <p:cNvSpPr/>
          <p:nvPr/>
        </p:nvSpPr>
        <p:spPr>
          <a:xfrm>
            <a:off x="8175761" y="3937773"/>
            <a:ext cx="844783" cy="844783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0"/>
          <p:cNvSpPr txBox="1">
            <a:spLocks noGrp="1"/>
          </p:cNvSpPr>
          <p:nvPr>
            <p:ph type="title"/>
          </p:nvPr>
        </p:nvSpPr>
        <p:spPr>
          <a:xfrm>
            <a:off x="3803025" y="3566025"/>
            <a:ext cx="44847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4" name="Google Shape;494;p20"/>
          <p:cNvSpPr txBox="1">
            <a:spLocks noGrp="1"/>
          </p:cNvSpPr>
          <p:nvPr>
            <p:ph type="subTitle" idx="1"/>
          </p:nvPr>
        </p:nvSpPr>
        <p:spPr>
          <a:xfrm>
            <a:off x="3803025" y="744075"/>
            <a:ext cx="4645200" cy="26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24"/>
          <p:cNvSpPr/>
          <p:nvPr/>
        </p:nvSpPr>
        <p:spPr>
          <a:xfrm>
            <a:off x="-24" y="0"/>
            <a:ext cx="9144095" cy="5143490"/>
          </a:xfrm>
          <a:custGeom>
            <a:avLst/>
            <a:gdLst/>
            <a:ahLst/>
            <a:cxnLst/>
            <a:rect l="l" t="t" r="r" b="b"/>
            <a:pathLst>
              <a:path w="100116" h="56121" extrusionOk="0">
                <a:moveTo>
                  <a:pt x="0" y="1"/>
                </a:moveTo>
                <a:lnTo>
                  <a:pt x="0" y="56121"/>
                </a:lnTo>
                <a:lnTo>
                  <a:pt x="94576" y="56121"/>
                </a:lnTo>
                <a:lnTo>
                  <a:pt x="100115" y="19398"/>
                </a:lnTo>
                <a:lnTo>
                  <a:pt x="89036" y="1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1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5" name="Google Shape;575;p24"/>
          <p:cNvGrpSpPr/>
          <p:nvPr/>
        </p:nvGrpSpPr>
        <p:grpSpPr>
          <a:xfrm rot="10800000">
            <a:off x="206332" y="221618"/>
            <a:ext cx="605662" cy="1648960"/>
            <a:chOff x="758850" y="467950"/>
            <a:chExt cx="368475" cy="1003200"/>
          </a:xfrm>
        </p:grpSpPr>
        <p:sp>
          <p:nvSpPr>
            <p:cNvPr id="576" name="Google Shape;576;p24"/>
            <p:cNvSpPr/>
            <p:nvPr/>
          </p:nvSpPr>
          <p:spPr>
            <a:xfrm>
              <a:off x="1070275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40" y="2264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4"/>
            <p:cNvSpPr/>
            <p:nvPr/>
          </p:nvSpPr>
          <p:spPr>
            <a:xfrm>
              <a:off x="1070275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4"/>
            <p:cNvSpPr/>
            <p:nvPr/>
          </p:nvSpPr>
          <p:spPr>
            <a:xfrm>
              <a:off x="1070275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40" y="2263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4"/>
            <p:cNvSpPr/>
            <p:nvPr/>
          </p:nvSpPr>
          <p:spPr>
            <a:xfrm>
              <a:off x="1070275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61"/>
                  </a:lnTo>
                  <a:lnTo>
                    <a:pt x="1440" y="861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4"/>
            <p:cNvSpPr/>
            <p:nvPr/>
          </p:nvSpPr>
          <p:spPr>
            <a:xfrm>
              <a:off x="1070275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40" y="2265"/>
                  </a:lnTo>
                  <a:lnTo>
                    <a:pt x="1440" y="1423"/>
                  </a:lnTo>
                  <a:lnTo>
                    <a:pt x="2282" y="1423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4"/>
            <p:cNvSpPr/>
            <p:nvPr/>
          </p:nvSpPr>
          <p:spPr>
            <a:xfrm>
              <a:off x="1070275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4"/>
            <p:cNvSpPr/>
            <p:nvPr/>
          </p:nvSpPr>
          <p:spPr>
            <a:xfrm>
              <a:off x="9145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0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64"/>
                  </a:lnTo>
                  <a:lnTo>
                    <a:pt x="1422" y="2264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9145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9145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63"/>
                  </a:lnTo>
                  <a:lnTo>
                    <a:pt x="1422" y="2263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4"/>
            <p:cNvSpPr/>
            <p:nvPr/>
          </p:nvSpPr>
          <p:spPr>
            <a:xfrm>
              <a:off x="9145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1" y="0"/>
                  </a:moveTo>
                  <a:lnTo>
                    <a:pt x="861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2" y="861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9145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1" y="1423"/>
                  </a:lnTo>
                  <a:lnTo>
                    <a:pt x="861" y="2265"/>
                  </a:lnTo>
                  <a:lnTo>
                    <a:pt x="1422" y="2265"/>
                  </a:lnTo>
                  <a:lnTo>
                    <a:pt x="1422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9145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4"/>
            <p:cNvSpPr/>
            <p:nvPr/>
          </p:nvSpPr>
          <p:spPr>
            <a:xfrm>
              <a:off x="7588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21" y="2264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4"/>
            <p:cNvSpPr/>
            <p:nvPr/>
          </p:nvSpPr>
          <p:spPr>
            <a:xfrm>
              <a:off x="7588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4"/>
            <p:cNvSpPr/>
            <p:nvPr/>
          </p:nvSpPr>
          <p:spPr>
            <a:xfrm>
              <a:off x="7588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21" y="2263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4"/>
            <p:cNvSpPr/>
            <p:nvPr/>
          </p:nvSpPr>
          <p:spPr>
            <a:xfrm>
              <a:off x="7588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1" y="861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7588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21" y="2265"/>
                  </a:lnTo>
                  <a:lnTo>
                    <a:pt x="1421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4"/>
            <p:cNvSpPr/>
            <p:nvPr/>
          </p:nvSpPr>
          <p:spPr>
            <a:xfrm>
              <a:off x="7588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" name="Google Shape;594;p24"/>
          <p:cNvSpPr/>
          <p:nvPr/>
        </p:nvSpPr>
        <p:spPr>
          <a:xfrm>
            <a:off x="8423950" y="1760897"/>
            <a:ext cx="473619" cy="473619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4"/>
          <p:cNvSpPr/>
          <p:nvPr/>
        </p:nvSpPr>
        <p:spPr>
          <a:xfrm>
            <a:off x="7315525" y="4480176"/>
            <a:ext cx="720385" cy="720385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4"/>
          <p:cNvSpPr txBox="1">
            <a:spLocks noGrp="1"/>
          </p:cNvSpPr>
          <p:nvPr>
            <p:ph type="title"/>
          </p:nvPr>
        </p:nvSpPr>
        <p:spPr>
          <a:xfrm>
            <a:off x="720000" y="4632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7" name="Google Shape;597;p24"/>
          <p:cNvSpPr txBox="1">
            <a:spLocks noGrp="1"/>
          </p:cNvSpPr>
          <p:nvPr>
            <p:ph type="title" idx="2"/>
          </p:nvPr>
        </p:nvSpPr>
        <p:spPr>
          <a:xfrm>
            <a:off x="720000" y="28071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98" name="Google Shape;598;p24"/>
          <p:cNvSpPr txBox="1">
            <a:spLocks noGrp="1"/>
          </p:cNvSpPr>
          <p:nvPr>
            <p:ph type="subTitle" idx="1"/>
          </p:nvPr>
        </p:nvSpPr>
        <p:spPr>
          <a:xfrm>
            <a:off x="720000" y="3228975"/>
            <a:ext cx="2305500" cy="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9" name="Google Shape;599;p24"/>
          <p:cNvSpPr txBox="1">
            <a:spLocks noGrp="1"/>
          </p:cNvSpPr>
          <p:nvPr>
            <p:ph type="title" idx="3"/>
          </p:nvPr>
        </p:nvSpPr>
        <p:spPr>
          <a:xfrm>
            <a:off x="3419219" y="28071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0" name="Google Shape;600;p24"/>
          <p:cNvSpPr txBox="1">
            <a:spLocks noGrp="1"/>
          </p:cNvSpPr>
          <p:nvPr>
            <p:ph type="subTitle" idx="4"/>
          </p:nvPr>
        </p:nvSpPr>
        <p:spPr>
          <a:xfrm>
            <a:off x="3419221" y="3228975"/>
            <a:ext cx="2305500" cy="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p24"/>
          <p:cNvSpPr txBox="1">
            <a:spLocks noGrp="1"/>
          </p:cNvSpPr>
          <p:nvPr>
            <p:ph type="title" idx="5"/>
          </p:nvPr>
        </p:nvSpPr>
        <p:spPr>
          <a:xfrm>
            <a:off x="6118445" y="2807125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2" name="Google Shape;602;p24"/>
          <p:cNvSpPr txBox="1">
            <a:spLocks noGrp="1"/>
          </p:cNvSpPr>
          <p:nvPr>
            <p:ph type="subTitle" idx="6"/>
          </p:nvPr>
        </p:nvSpPr>
        <p:spPr>
          <a:xfrm>
            <a:off x="6118450" y="3228975"/>
            <a:ext cx="2305500" cy="7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31"/>
          <p:cNvSpPr/>
          <p:nvPr/>
        </p:nvSpPr>
        <p:spPr>
          <a:xfrm>
            <a:off x="-24" y="0"/>
            <a:ext cx="9144095" cy="5143490"/>
          </a:xfrm>
          <a:custGeom>
            <a:avLst/>
            <a:gdLst/>
            <a:ahLst/>
            <a:cxnLst/>
            <a:rect l="l" t="t" r="r" b="b"/>
            <a:pathLst>
              <a:path w="100116" h="56121" extrusionOk="0">
                <a:moveTo>
                  <a:pt x="0" y="1"/>
                </a:moveTo>
                <a:lnTo>
                  <a:pt x="0" y="56121"/>
                </a:lnTo>
                <a:lnTo>
                  <a:pt x="94576" y="56121"/>
                </a:lnTo>
                <a:lnTo>
                  <a:pt x="100115" y="19398"/>
                </a:lnTo>
                <a:lnTo>
                  <a:pt x="89036" y="1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1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" name="Google Shape;781;p31"/>
          <p:cNvGrpSpPr/>
          <p:nvPr/>
        </p:nvGrpSpPr>
        <p:grpSpPr>
          <a:xfrm rot="10800000">
            <a:off x="206332" y="221618"/>
            <a:ext cx="605662" cy="1648960"/>
            <a:chOff x="758850" y="467950"/>
            <a:chExt cx="368475" cy="1003200"/>
          </a:xfrm>
        </p:grpSpPr>
        <p:sp>
          <p:nvSpPr>
            <p:cNvPr id="782" name="Google Shape;782;p31"/>
            <p:cNvSpPr/>
            <p:nvPr/>
          </p:nvSpPr>
          <p:spPr>
            <a:xfrm>
              <a:off x="1070275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40" y="2264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1070275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1070275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40" y="2263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1070275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61"/>
                  </a:lnTo>
                  <a:lnTo>
                    <a:pt x="1440" y="861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1070275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40" y="2265"/>
                  </a:lnTo>
                  <a:lnTo>
                    <a:pt x="1440" y="1423"/>
                  </a:lnTo>
                  <a:lnTo>
                    <a:pt x="2282" y="1423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1070275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9145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0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64"/>
                  </a:lnTo>
                  <a:lnTo>
                    <a:pt x="1422" y="2264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9145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9145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63"/>
                  </a:lnTo>
                  <a:lnTo>
                    <a:pt x="1422" y="2263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9145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1" y="0"/>
                  </a:moveTo>
                  <a:lnTo>
                    <a:pt x="861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2" y="861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9145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1" y="1423"/>
                  </a:lnTo>
                  <a:lnTo>
                    <a:pt x="861" y="2265"/>
                  </a:lnTo>
                  <a:lnTo>
                    <a:pt x="1422" y="2265"/>
                  </a:lnTo>
                  <a:lnTo>
                    <a:pt x="1422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9145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7588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21" y="2264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7588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7588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21" y="2263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7588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1" y="861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7588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21" y="2265"/>
                  </a:lnTo>
                  <a:lnTo>
                    <a:pt x="1421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7588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" name="Google Shape;800;p31"/>
          <p:cNvSpPr/>
          <p:nvPr/>
        </p:nvSpPr>
        <p:spPr>
          <a:xfrm>
            <a:off x="8423950" y="1760897"/>
            <a:ext cx="473619" cy="473619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1"/>
          <p:cNvSpPr/>
          <p:nvPr/>
        </p:nvSpPr>
        <p:spPr>
          <a:xfrm>
            <a:off x="7315525" y="4480176"/>
            <a:ext cx="720385" cy="720385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32"/>
          <p:cNvSpPr/>
          <p:nvPr/>
        </p:nvSpPr>
        <p:spPr>
          <a:xfrm rot="10800000" flipH="1">
            <a:off x="0" y="0"/>
            <a:ext cx="5892425" cy="5143490"/>
          </a:xfrm>
          <a:custGeom>
            <a:avLst/>
            <a:gdLst/>
            <a:ahLst/>
            <a:cxnLst/>
            <a:rect l="l" t="t" r="r" b="b"/>
            <a:pathLst>
              <a:path w="103553" h="56121" extrusionOk="0">
                <a:moveTo>
                  <a:pt x="0" y="1"/>
                </a:moveTo>
                <a:lnTo>
                  <a:pt x="0" y="56121"/>
                </a:lnTo>
                <a:lnTo>
                  <a:pt x="94560" y="56121"/>
                </a:lnTo>
                <a:lnTo>
                  <a:pt x="103552" y="42877"/>
                </a:lnTo>
                <a:lnTo>
                  <a:pt x="92289" y="23787"/>
                </a:lnTo>
                <a:lnTo>
                  <a:pt x="96049" y="1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1"/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" name="Google Shape;804;p32"/>
          <p:cNvGrpSpPr/>
          <p:nvPr/>
        </p:nvGrpSpPr>
        <p:grpSpPr>
          <a:xfrm rot="5400000">
            <a:off x="4269169" y="-285082"/>
            <a:ext cx="605662" cy="1648960"/>
            <a:chOff x="758850" y="467950"/>
            <a:chExt cx="368475" cy="1003200"/>
          </a:xfrm>
        </p:grpSpPr>
        <p:sp>
          <p:nvSpPr>
            <p:cNvPr id="805" name="Google Shape;805;p32"/>
            <p:cNvSpPr/>
            <p:nvPr/>
          </p:nvSpPr>
          <p:spPr>
            <a:xfrm>
              <a:off x="1070275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40" y="2264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2"/>
            <p:cNvSpPr/>
            <p:nvPr/>
          </p:nvSpPr>
          <p:spPr>
            <a:xfrm>
              <a:off x="1070275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2"/>
            <p:cNvSpPr/>
            <p:nvPr/>
          </p:nvSpPr>
          <p:spPr>
            <a:xfrm>
              <a:off x="1070275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40" y="2263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2"/>
            <p:cNvSpPr/>
            <p:nvPr/>
          </p:nvSpPr>
          <p:spPr>
            <a:xfrm>
              <a:off x="1070275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61"/>
                  </a:lnTo>
                  <a:lnTo>
                    <a:pt x="1440" y="861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2"/>
            <p:cNvSpPr/>
            <p:nvPr/>
          </p:nvSpPr>
          <p:spPr>
            <a:xfrm>
              <a:off x="1070275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40" y="2265"/>
                  </a:lnTo>
                  <a:lnTo>
                    <a:pt x="1440" y="1423"/>
                  </a:lnTo>
                  <a:lnTo>
                    <a:pt x="2282" y="1423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2"/>
            <p:cNvSpPr/>
            <p:nvPr/>
          </p:nvSpPr>
          <p:spPr>
            <a:xfrm>
              <a:off x="1070275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2"/>
            <p:cNvSpPr/>
            <p:nvPr/>
          </p:nvSpPr>
          <p:spPr>
            <a:xfrm>
              <a:off x="9145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0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64"/>
                  </a:lnTo>
                  <a:lnTo>
                    <a:pt x="1422" y="2264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9145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2"/>
            <p:cNvSpPr/>
            <p:nvPr/>
          </p:nvSpPr>
          <p:spPr>
            <a:xfrm>
              <a:off x="9145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63"/>
                  </a:lnTo>
                  <a:lnTo>
                    <a:pt x="1422" y="2263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2"/>
            <p:cNvSpPr/>
            <p:nvPr/>
          </p:nvSpPr>
          <p:spPr>
            <a:xfrm>
              <a:off x="9145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1" y="0"/>
                  </a:moveTo>
                  <a:lnTo>
                    <a:pt x="861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2" y="861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2"/>
            <p:cNvSpPr/>
            <p:nvPr/>
          </p:nvSpPr>
          <p:spPr>
            <a:xfrm>
              <a:off x="9145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1" y="1423"/>
                  </a:lnTo>
                  <a:lnTo>
                    <a:pt x="861" y="2265"/>
                  </a:lnTo>
                  <a:lnTo>
                    <a:pt x="1422" y="2265"/>
                  </a:lnTo>
                  <a:lnTo>
                    <a:pt x="1422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2"/>
            <p:cNvSpPr/>
            <p:nvPr/>
          </p:nvSpPr>
          <p:spPr>
            <a:xfrm>
              <a:off x="9145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2"/>
            <p:cNvSpPr/>
            <p:nvPr/>
          </p:nvSpPr>
          <p:spPr>
            <a:xfrm>
              <a:off x="7588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21" y="2264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2"/>
            <p:cNvSpPr/>
            <p:nvPr/>
          </p:nvSpPr>
          <p:spPr>
            <a:xfrm>
              <a:off x="7588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2"/>
            <p:cNvSpPr/>
            <p:nvPr/>
          </p:nvSpPr>
          <p:spPr>
            <a:xfrm>
              <a:off x="7588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21" y="2263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2"/>
            <p:cNvSpPr/>
            <p:nvPr/>
          </p:nvSpPr>
          <p:spPr>
            <a:xfrm>
              <a:off x="7588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1" y="861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2"/>
            <p:cNvSpPr/>
            <p:nvPr/>
          </p:nvSpPr>
          <p:spPr>
            <a:xfrm>
              <a:off x="7588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21" y="2265"/>
                  </a:lnTo>
                  <a:lnTo>
                    <a:pt x="1421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2"/>
            <p:cNvSpPr/>
            <p:nvPr/>
          </p:nvSpPr>
          <p:spPr>
            <a:xfrm>
              <a:off x="7588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32"/>
          <p:cNvGrpSpPr/>
          <p:nvPr/>
        </p:nvGrpSpPr>
        <p:grpSpPr>
          <a:xfrm rot="5400000">
            <a:off x="976657" y="3779618"/>
            <a:ext cx="605662" cy="1648960"/>
            <a:chOff x="758850" y="467950"/>
            <a:chExt cx="368475" cy="1003200"/>
          </a:xfrm>
        </p:grpSpPr>
        <p:sp>
          <p:nvSpPr>
            <p:cNvPr id="824" name="Google Shape;824;p32"/>
            <p:cNvSpPr/>
            <p:nvPr/>
          </p:nvSpPr>
          <p:spPr>
            <a:xfrm>
              <a:off x="1070275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40" y="2264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2"/>
            <p:cNvSpPr/>
            <p:nvPr/>
          </p:nvSpPr>
          <p:spPr>
            <a:xfrm>
              <a:off x="1070275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2"/>
            <p:cNvSpPr/>
            <p:nvPr/>
          </p:nvSpPr>
          <p:spPr>
            <a:xfrm>
              <a:off x="1070275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40" y="2263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2"/>
            <p:cNvSpPr/>
            <p:nvPr/>
          </p:nvSpPr>
          <p:spPr>
            <a:xfrm>
              <a:off x="1070275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2"/>
                  </a:lnTo>
                  <a:lnTo>
                    <a:pt x="2282" y="1422"/>
                  </a:lnTo>
                  <a:lnTo>
                    <a:pt x="2282" y="861"/>
                  </a:lnTo>
                  <a:lnTo>
                    <a:pt x="1440" y="861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2"/>
            <p:cNvSpPr/>
            <p:nvPr/>
          </p:nvSpPr>
          <p:spPr>
            <a:xfrm>
              <a:off x="1070275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40" y="2265"/>
                  </a:lnTo>
                  <a:lnTo>
                    <a:pt x="1440" y="1423"/>
                  </a:lnTo>
                  <a:lnTo>
                    <a:pt x="2282" y="1423"/>
                  </a:lnTo>
                  <a:lnTo>
                    <a:pt x="2282" y="843"/>
                  </a:lnTo>
                  <a:lnTo>
                    <a:pt x="1440" y="84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2"/>
            <p:cNvSpPr/>
            <p:nvPr/>
          </p:nvSpPr>
          <p:spPr>
            <a:xfrm>
              <a:off x="1070275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40" y="2281"/>
                  </a:lnTo>
                  <a:lnTo>
                    <a:pt x="1440" y="1421"/>
                  </a:lnTo>
                  <a:lnTo>
                    <a:pt x="2282" y="1421"/>
                  </a:lnTo>
                  <a:lnTo>
                    <a:pt x="2282" y="859"/>
                  </a:lnTo>
                  <a:lnTo>
                    <a:pt x="1440" y="85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2"/>
            <p:cNvSpPr/>
            <p:nvPr/>
          </p:nvSpPr>
          <p:spPr>
            <a:xfrm>
              <a:off x="9145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0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64"/>
                  </a:lnTo>
                  <a:lnTo>
                    <a:pt x="1422" y="2264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2"/>
            <p:cNvSpPr/>
            <p:nvPr/>
          </p:nvSpPr>
          <p:spPr>
            <a:xfrm>
              <a:off x="9145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2"/>
            <p:cNvSpPr/>
            <p:nvPr/>
          </p:nvSpPr>
          <p:spPr>
            <a:xfrm>
              <a:off x="9145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63"/>
                  </a:lnTo>
                  <a:lnTo>
                    <a:pt x="1422" y="2263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2"/>
            <p:cNvSpPr/>
            <p:nvPr/>
          </p:nvSpPr>
          <p:spPr>
            <a:xfrm>
              <a:off x="9145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1" y="0"/>
                  </a:moveTo>
                  <a:lnTo>
                    <a:pt x="861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1" y="1422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2" y="861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2"/>
            <p:cNvSpPr/>
            <p:nvPr/>
          </p:nvSpPr>
          <p:spPr>
            <a:xfrm>
              <a:off x="9145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1" y="1"/>
                  </a:moveTo>
                  <a:lnTo>
                    <a:pt x="861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1" y="1423"/>
                  </a:lnTo>
                  <a:lnTo>
                    <a:pt x="861" y="2265"/>
                  </a:lnTo>
                  <a:lnTo>
                    <a:pt x="1422" y="2265"/>
                  </a:lnTo>
                  <a:lnTo>
                    <a:pt x="1422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2" y="843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2"/>
            <p:cNvSpPr/>
            <p:nvPr/>
          </p:nvSpPr>
          <p:spPr>
            <a:xfrm>
              <a:off x="9145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1" y="0"/>
                  </a:moveTo>
                  <a:lnTo>
                    <a:pt x="861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1" y="1421"/>
                  </a:lnTo>
                  <a:lnTo>
                    <a:pt x="861" y="2281"/>
                  </a:lnTo>
                  <a:lnTo>
                    <a:pt x="1422" y="2281"/>
                  </a:lnTo>
                  <a:lnTo>
                    <a:pt x="1422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2" y="859"/>
                  </a:lnTo>
                  <a:lnTo>
                    <a:pt x="14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2"/>
            <p:cNvSpPr/>
            <p:nvPr/>
          </p:nvSpPr>
          <p:spPr>
            <a:xfrm>
              <a:off x="758850" y="467950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0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64"/>
                  </a:lnTo>
                  <a:lnTo>
                    <a:pt x="1421" y="2264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2"/>
            <p:cNvSpPr/>
            <p:nvPr/>
          </p:nvSpPr>
          <p:spPr>
            <a:xfrm>
              <a:off x="758850" y="657025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2"/>
            <p:cNvSpPr/>
            <p:nvPr/>
          </p:nvSpPr>
          <p:spPr>
            <a:xfrm>
              <a:off x="758850" y="846500"/>
              <a:ext cx="57050" cy="56600"/>
            </a:xfrm>
            <a:custGeom>
              <a:avLst/>
              <a:gdLst/>
              <a:ahLst/>
              <a:cxnLst/>
              <a:rect l="l" t="t" r="r" b="b"/>
              <a:pathLst>
                <a:path w="2282" h="2264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63"/>
                  </a:lnTo>
                  <a:lnTo>
                    <a:pt x="1421" y="2263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2"/>
            <p:cNvSpPr/>
            <p:nvPr/>
          </p:nvSpPr>
          <p:spPr>
            <a:xfrm>
              <a:off x="758850" y="103555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860" y="0"/>
                  </a:moveTo>
                  <a:lnTo>
                    <a:pt x="860" y="861"/>
                  </a:lnTo>
                  <a:lnTo>
                    <a:pt x="1" y="861"/>
                  </a:lnTo>
                  <a:lnTo>
                    <a:pt x="1" y="1422"/>
                  </a:lnTo>
                  <a:lnTo>
                    <a:pt x="860" y="1422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2"/>
                  </a:lnTo>
                  <a:lnTo>
                    <a:pt x="2281" y="1422"/>
                  </a:lnTo>
                  <a:lnTo>
                    <a:pt x="2281" y="861"/>
                  </a:lnTo>
                  <a:lnTo>
                    <a:pt x="1421" y="861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2"/>
            <p:cNvSpPr/>
            <p:nvPr/>
          </p:nvSpPr>
          <p:spPr>
            <a:xfrm>
              <a:off x="758850" y="1225025"/>
              <a:ext cx="57050" cy="56625"/>
            </a:xfrm>
            <a:custGeom>
              <a:avLst/>
              <a:gdLst/>
              <a:ahLst/>
              <a:cxnLst/>
              <a:rect l="l" t="t" r="r" b="b"/>
              <a:pathLst>
                <a:path w="2282" h="2265" extrusionOk="0">
                  <a:moveTo>
                    <a:pt x="860" y="1"/>
                  </a:moveTo>
                  <a:lnTo>
                    <a:pt x="860" y="843"/>
                  </a:lnTo>
                  <a:lnTo>
                    <a:pt x="1" y="843"/>
                  </a:lnTo>
                  <a:lnTo>
                    <a:pt x="1" y="1423"/>
                  </a:lnTo>
                  <a:lnTo>
                    <a:pt x="860" y="1423"/>
                  </a:lnTo>
                  <a:lnTo>
                    <a:pt x="860" y="2265"/>
                  </a:lnTo>
                  <a:lnTo>
                    <a:pt x="1421" y="2265"/>
                  </a:lnTo>
                  <a:lnTo>
                    <a:pt x="1421" y="1423"/>
                  </a:lnTo>
                  <a:lnTo>
                    <a:pt x="2281" y="1423"/>
                  </a:lnTo>
                  <a:lnTo>
                    <a:pt x="2281" y="843"/>
                  </a:lnTo>
                  <a:lnTo>
                    <a:pt x="1421" y="843"/>
                  </a:lnTo>
                  <a:lnTo>
                    <a:pt x="14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>
              <a:off x="758850" y="1414100"/>
              <a:ext cx="57050" cy="57050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860" y="0"/>
                  </a:moveTo>
                  <a:lnTo>
                    <a:pt x="860" y="859"/>
                  </a:lnTo>
                  <a:lnTo>
                    <a:pt x="1" y="859"/>
                  </a:lnTo>
                  <a:lnTo>
                    <a:pt x="1" y="1421"/>
                  </a:lnTo>
                  <a:lnTo>
                    <a:pt x="860" y="1421"/>
                  </a:lnTo>
                  <a:lnTo>
                    <a:pt x="860" y="2281"/>
                  </a:lnTo>
                  <a:lnTo>
                    <a:pt x="1421" y="2281"/>
                  </a:lnTo>
                  <a:lnTo>
                    <a:pt x="1421" y="1421"/>
                  </a:lnTo>
                  <a:lnTo>
                    <a:pt x="2281" y="1421"/>
                  </a:lnTo>
                  <a:lnTo>
                    <a:pt x="2281" y="859"/>
                  </a:lnTo>
                  <a:lnTo>
                    <a:pt x="1421" y="859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2" name="Google Shape;842;p32"/>
          <p:cNvSpPr/>
          <p:nvPr/>
        </p:nvSpPr>
        <p:spPr>
          <a:xfrm>
            <a:off x="380575" y="206873"/>
            <a:ext cx="665048" cy="665048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2"/>
          <p:cNvSpPr/>
          <p:nvPr/>
        </p:nvSpPr>
        <p:spPr>
          <a:xfrm>
            <a:off x="4598550" y="4271577"/>
            <a:ext cx="665048" cy="665048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exend Deca"/>
              <a:buNone/>
              <a:defRPr sz="35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30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30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30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30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30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30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30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30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236723"/>
            <a:ext cx="7717800" cy="33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61" r:id="rId5"/>
    <p:sldLayoutId id="2147483666" r:id="rId6"/>
    <p:sldLayoutId id="2147483670" r:id="rId7"/>
    <p:sldLayoutId id="2147483677" r:id="rId8"/>
    <p:sldLayoutId id="214748367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youtube.com/watch?v=QIosX4U15nc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35"/>
          <p:cNvSpPr txBox="1">
            <a:spLocks noGrp="1"/>
          </p:cNvSpPr>
          <p:nvPr>
            <p:ph type="subTitle" idx="1"/>
          </p:nvPr>
        </p:nvSpPr>
        <p:spPr>
          <a:xfrm>
            <a:off x="-148683" y="2998941"/>
            <a:ext cx="4980878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Eletromagnetismo e Ondulatória</a:t>
            </a:r>
            <a:endParaRPr dirty="0"/>
          </a:p>
        </p:txBody>
      </p:sp>
      <p:sp>
        <p:nvSpPr>
          <p:cNvPr id="854" name="Google Shape;854;p35"/>
          <p:cNvSpPr/>
          <p:nvPr/>
        </p:nvSpPr>
        <p:spPr>
          <a:xfrm>
            <a:off x="5591625" y="1405548"/>
            <a:ext cx="389220" cy="389220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A00ABD9-8CE2-3D78-51C9-C9C1764AEB12}"/>
              </a:ext>
            </a:extLst>
          </p:cNvPr>
          <p:cNvSpPr/>
          <p:nvPr/>
        </p:nvSpPr>
        <p:spPr>
          <a:xfrm>
            <a:off x="5397190" y="0"/>
            <a:ext cx="374681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Google Shape;1363;p51">
            <a:extLst>
              <a:ext uri="{FF2B5EF4-FFF2-40B4-BE49-F238E27FC236}">
                <a16:creationId xmlns:a16="http://schemas.microsoft.com/office/drawing/2014/main" id="{C634AAF4-641D-9B28-B76B-02942BA5368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45590"/>
          <a:stretch/>
        </p:blipFill>
        <p:spPr>
          <a:xfrm>
            <a:off x="4958575" y="-44605"/>
            <a:ext cx="4230029" cy="5210407"/>
          </a:xfrm>
          <a:prstGeom prst="flowChartPunchedCard">
            <a:avLst/>
          </a:prstGeom>
          <a:noFill/>
          <a:ln>
            <a:noFill/>
          </a:ln>
        </p:spPr>
      </p:pic>
      <p:sp>
        <p:nvSpPr>
          <p:cNvPr id="852" name="Google Shape;852;p35"/>
          <p:cNvSpPr txBox="1">
            <a:spLocks noGrp="1"/>
          </p:cNvSpPr>
          <p:nvPr>
            <p:ph type="ctrTitle"/>
          </p:nvPr>
        </p:nvSpPr>
        <p:spPr>
          <a:xfrm>
            <a:off x="-148683" y="1275441"/>
            <a:ext cx="4980878" cy="17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Transmissão de Energia Sem Fio  </a:t>
            </a:r>
            <a:br>
              <a:rPr lang="en" sz="4000" dirty="0"/>
            </a:br>
            <a:r>
              <a:rPr lang="en" sz="4000" dirty="0"/>
              <a:t>[ W.P.T. ]</a:t>
            </a:r>
            <a:endParaRPr sz="4000" dirty="0"/>
          </a:p>
        </p:txBody>
      </p:sp>
      <p:sp>
        <p:nvSpPr>
          <p:cNvPr id="4" name="Google Shape;853;p35">
            <a:extLst>
              <a:ext uri="{FF2B5EF4-FFF2-40B4-BE49-F238E27FC236}">
                <a16:creationId xmlns:a16="http://schemas.microsoft.com/office/drawing/2014/main" id="{7742E41E-71D2-AAB0-8723-50B172926A09}"/>
              </a:ext>
            </a:extLst>
          </p:cNvPr>
          <p:cNvSpPr txBox="1">
            <a:spLocks/>
          </p:cNvSpPr>
          <p:nvPr/>
        </p:nvSpPr>
        <p:spPr>
          <a:xfrm>
            <a:off x="-148683" y="3303756"/>
            <a:ext cx="4980878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/>
            <a:r>
              <a:rPr lang="pt-BR" sz="1000" b="1" dirty="0">
                <a:solidFill>
                  <a:schemeClr val="accent6"/>
                </a:solidFill>
              </a:rPr>
              <a:t>Beatriz Rodrigues | Carlos Yamada | Ellen Coutinho | Rafael Dourado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947A5E71-01E4-EBA7-74D9-9785DCFA2B11}"/>
              </a:ext>
            </a:extLst>
          </p:cNvPr>
          <p:cNvSpPr/>
          <p:nvPr/>
        </p:nvSpPr>
        <p:spPr>
          <a:xfrm>
            <a:off x="7036133" y="696954"/>
            <a:ext cx="595573" cy="312234"/>
          </a:xfrm>
          <a:prstGeom prst="rect">
            <a:avLst/>
          </a:prstGeom>
          <a:solidFill>
            <a:srgbClr val="F2E1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08" name="Google Shape;908;p36"/>
          <p:cNvSpPr txBox="1">
            <a:spLocks noGrp="1"/>
          </p:cNvSpPr>
          <p:nvPr>
            <p:ph type="title"/>
          </p:nvPr>
        </p:nvSpPr>
        <p:spPr>
          <a:xfrm>
            <a:off x="1512291" y="581802"/>
            <a:ext cx="611941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Esquema do Circuito WPT</a:t>
            </a:r>
            <a:endParaRPr sz="30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4B386B0-BBF2-03B9-98C6-03850AB79A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94378" y="1299816"/>
            <a:ext cx="6555243" cy="31079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ACBE63FC-917E-1629-7F92-6BBF1AF6365B}"/>
              </a:ext>
            </a:extLst>
          </p:cNvPr>
          <p:cNvSpPr/>
          <p:nvPr/>
        </p:nvSpPr>
        <p:spPr>
          <a:xfrm>
            <a:off x="1334704" y="744884"/>
            <a:ext cx="3007384" cy="3283787"/>
          </a:xfrm>
          <a:prstGeom prst="roundRect">
            <a:avLst/>
          </a:prstGeom>
          <a:solidFill>
            <a:schemeClr val="bg1"/>
          </a:solidFill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Google Shape;1452;p54">
            <a:extLst>
              <a:ext uri="{FF2B5EF4-FFF2-40B4-BE49-F238E27FC236}">
                <a16:creationId xmlns:a16="http://schemas.microsoft.com/office/drawing/2014/main" id="{9B8323EF-D3BF-5C6D-7CC1-C1197B265381}"/>
              </a:ext>
            </a:extLst>
          </p:cNvPr>
          <p:cNvSpPr txBox="1">
            <a:spLocks/>
          </p:cNvSpPr>
          <p:nvPr/>
        </p:nvSpPr>
        <p:spPr>
          <a:xfrm>
            <a:off x="1128454" y="654544"/>
            <a:ext cx="3419885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exend Deca"/>
              <a:buNone/>
              <a:defRPr sz="5000" b="1" i="0" u="none" strike="noStrike" cap="none">
                <a:solidFill>
                  <a:schemeClr val="dk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exend Deca"/>
              <a:buNone/>
              <a:defRPr sz="36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exend Deca"/>
              <a:buNone/>
              <a:defRPr sz="36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exend Deca"/>
              <a:buNone/>
              <a:defRPr sz="36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exend Deca"/>
              <a:buNone/>
              <a:defRPr sz="36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exend Deca"/>
              <a:buNone/>
              <a:defRPr sz="36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exend Deca"/>
              <a:buNone/>
              <a:defRPr sz="36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exend Deca"/>
              <a:buNone/>
              <a:defRPr sz="36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Lexend Deca"/>
              <a:buNone/>
              <a:defRPr sz="36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pt-BR" sz="2000" dirty="0"/>
              <a:t>Valores Escolhidos</a:t>
            </a:r>
          </a:p>
        </p:txBody>
      </p:sp>
      <p:sp>
        <p:nvSpPr>
          <p:cNvPr id="1452" name="Google Shape;1452;p54"/>
          <p:cNvSpPr txBox="1">
            <a:spLocks noGrp="1"/>
          </p:cNvSpPr>
          <p:nvPr>
            <p:ph type="title"/>
          </p:nvPr>
        </p:nvSpPr>
        <p:spPr>
          <a:xfrm>
            <a:off x="-47321" y="31169"/>
            <a:ext cx="919132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Montagem das Bobinas</a:t>
            </a:r>
            <a:endParaRPr sz="3000" dirty="0"/>
          </a:p>
        </p:txBody>
      </p:sp>
      <p:sp>
        <p:nvSpPr>
          <p:cNvPr id="1457" name="Google Shape;1457;p54"/>
          <p:cNvSpPr/>
          <p:nvPr/>
        </p:nvSpPr>
        <p:spPr>
          <a:xfrm flipH="1">
            <a:off x="5214054" y="697749"/>
            <a:ext cx="471246" cy="471280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Google Shape;938;p38">
                <a:extLst>
                  <a:ext uri="{FF2B5EF4-FFF2-40B4-BE49-F238E27FC236}">
                    <a16:creationId xmlns:a16="http://schemas.microsoft.com/office/drawing/2014/main" id="{9D4A21B1-DF9F-44A0-37EA-E71F0AD21A00}"/>
                  </a:ext>
                </a:extLst>
              </p:cNvPr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451398" y="1442382"/>
                <a:ext cx="2790522" cy="3260989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500"/>
                  </a:spcAft>
                  <a:buNone/>
                </a:pPr>
                <a:r>
                  <a:rPr lang="en" b="1" dirty="0"/>
                  <a:t>Frequência de Ressonância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5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b="1" i="1" dirty="0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b="1" i="1" dirty="0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  <m:sub>
                          <m:r>
                            <a:rPr lang="pt-BR" b="1" i="1" dirty="0" smtClea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𝒓𝒆𝒔</m:t>
                          </m:r>
                        </m:sub>
                      </m:sSub>
                      <m:r>
                        <a:rPr lang="pt-BR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𝟑𝟎</m:t>
                      </m:r>
                      <m:r>
                        <a:rPr lang="en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𝒌𝑯𝒛</m:t>
                      </m:r>
                    </m:oMath>
                  </m:oMathPara>
                </a14:m>
                <a:endParaRPr lang="en" b="1" dirty="0">
                  <a:solidFill>
                    <a:schemeClr val="accent6"/>
                  </a:solidFill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500"/>
                  </a:spcAft>
                  <a:buNone/>
                </a:pPr>
                <a:r>
                  <a:rPr lang="en" b="1" dirty="0"/>
                  <a:t>Capacitores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500"/>
                  </a:spcAft>
                  <a:buNone/>
                </a:pPr>
                <a:r>
                  <a:rPr lang="en" b="1" dirty="0"/>
                  <a:t> </a:t>
                </a:r>
                <a14:m>
                  <m:oMath xmlns:m="http://schemas.openxmlformats.org/officeDocument/2006/math">
                    <m:r>
                      <a:rPr lang="pt-BR" b="1" i="0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𝐂</m:t>
                    </m:r>
                    <m:r>
                      <a:rPr lang="pt-BR" b="1" i="0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" b="1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" b="1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" b="1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𝟒𝟕</m:t>
                    </m:r>
                    <m:r>
                      <a:rPr lang="en" b="1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 µ</m:t>
                    </m:r>
                    <m:r>
                      <a:rPr lang="en" b="1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</a:rPr>
                      <m:t>𝑭</m:t>
                    </m:r>
                  </m:oMath>
                </a14:m>
                <a:endParaRPr lang="en" b="1" dirty="0">
                  <a:solidFill>
                    <a:schemeClr val="accent6"/>
                  </a:solidFill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500"/>
                  </a:spcAft>
                  <a:buNone/>
                </a:pPr>
                <a:r>
                  <a:rPr lang="en" b="1" dirty="0"/>
                  <a:t>Diametro da Bobina</a:t>
                </a:r>
              </a:p>
              <a:p>
                <a:pPr marL="0" lvl="0" indent="0" algn="l" rtl="0">
                  <a:spcBef>
                    <a:spcPts val="0"/>
                  </a:spcBef>
                  <a:spcAft>
                    <a:spcPts val="5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1" i="0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𝐃</m:t>
                      </m:r>
                      <m:r>
                        <a:rPr lang="pt-BR" b="1" i="0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𝟏𝟎𝟗</m:t>
                      </m:r>
                      <m:r>
                        <a:rPr lang="en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" b="1" i="1" dirty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𝒎𝒎</m:t>
                      </m:r>
                    </m:oMath>
                  </m:oMathPara>
                </a14:m>
                <a:endParaRPr lang="en" dirty="0"/>
              </a:p>
              <a:p>
                <a:pPr marL="0" lvl="0" indent="0" algn="ctr" rtl="0">
                  <a:spcBef>
                    <a:spcPts val="0"/>
                  </a:spcBef>
                  <a:spcAft>
                    <a:spcPts val="500"/>
                  </a:spcAft>
                  <a:buNone/>
                </a:pPr>
                <a:r>
                  <a:rPr lang="en" b="1" dirty="0">
                    <a:solidFill>
                      <a:schemeClr val="bg2"/>
                    </a:solidFill>
                  </a:rPr>
                  <a:t>Espessura do Fio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5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𝟏𝟖</m:t>
                      </m:r>
                      <m:r>
                        <a:rPr lang="en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</a:rPr>
                        <m:t>𝑨𝑾𝑮</m:t>
                      </m:r>
                    </m:oMath>
                  </m:oMathPara>
                </a14:m>
                <a:endParaRPr lang="en" b="1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6" name="Google Shape;938;p38">
                <a:extLst>
                  <a:ext uri="{FF2B5EF4-FFF2-40B4-BE49-F238E27FC236}">
                    <a16:creationId xmlns:a16="http://schemas.microsoft.com/office/drawing/2014/main" id="{9D4A21B1-DF9F-44A0-37EA-E71F0AD21A00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451398" y="1442382"/>
                <a:ext cx="2790522" cy="326098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m 3" descr="Ícone&#10;&#10;Descrição gerada automaticamente com confiança média">
            <a:extLst>
              <a:ext uri="{FF2B5EF4-FFF2-40B4-BE49-F238E27FC236}">
                <a16:creationId xmlns:a16="http://schemas.microsoft.com/office/drawing/2014/main" id="{E204B21A-798F-652E-9AA1-1FFB35ACB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94" y="3114830"/>
            <a:ext cx="1538685" cy="1538685"/>
          </a:xfrm>
          <a:prstGeom prst="rect">
            <a:avLst/>
          </a:prstGeom>
        </p:spPr>
      </p:pic>
      <p:grpSp>
        <p:nvGrpSpPr>
          <p:cNvPr id="14" name="Agrupar 13">
            <a:extLst>
              <a:ext uri="{FF2B5EF4-FFF2-40B4-BE49-F238E27FC236}">
                <a16:creationId xmlns:a16="http://schemas.microsoft.com/office/drawing/2014/main" id="{ADD219CC-340C-0896-F43E-9CCFC4D92C82}"/>
              </a:ext>
            </a:extLst>
          </p:cNvPr>
          <p:cNvGrpSpPr/>
          <p:nvPr/>
        </p:nvGrpSpPr>
        <p:grpSpPr>
          <a:xfrm>
            <a:off x="4625398" y="654544"/>
            <a:ext cx="3419885" cy="3357635"/>
            <a:chOff x="4812935" y="644901"/>
            <a:chExt cx="3419885" cy="3357635"/>
          </a:xfrm>
        </p:grpSpPr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2CD41A01-77A3-3240-154A-B8F58BC03208}"/>
                </a:ext>
              </a:extLst>
            </p:cNvPr>
            <p:cNvSpPr/>
            <p:nvPr/>
          </p:nvSpPr>
          <p:spPr>
            <a:xfrm>
              <a:off x="5005109" y="718749"/>
              <a:ext cx="3007384" cy="328378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CaixaDeTexto 6">
                  <a:extLst>
                    <a:ext uri="{FF2B5EF4-FFF2-40B4-BE49-F238E27FC236}">
                      <a16:creationId xmlns:a16="http://schemas.microsoft.com/office/drawing/2014/main" id="{F1CEAD19-7C31-4D33-3718-A7A7726FA6FC}"/>
                    </a:ext>
                  </a:extLst>
                </p:cNvPr>
                <p:cNvSpPr txBox="1"/>
                <p:nvPr/>
              </p:nvSpPr>
              <p:spPr>
                <a:xfrm>
                  <a:off x="5392848" y="1600535"/>
                  <a:ext cx="2343313" cy="202151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b="1" dirty="0">
                      <a:solidFill>
                        <a:schemeClr val="bg2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Indutância das Bobinas</a:t>
                  </a: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pt-BR" b="1" i="1" dirty="0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l-GR" b="1">
                                <a:solidFill>
                                  <a:schemeClr val="bg2"/>
                                </a:solidFill>
                              </a:rPr>
                              <m:t>ω</m:t>
                            </m:r>
                          </m:e>
                          <m:sub>
                            <m:r>
                              <a:rPr lang="pt-BR" b="1" i="1" dirty="0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𝒓𝒆𝒔</m:t>
                            </m:r>
                          </m:sub>
                        </m:sSub>
                        <m:r>
                          <a:rPr lang="pt-BR" b="1" i="1" dirty="0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pt-BR" b="1" i="1" dirty="0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pt-BR" b="1" i="1" dirty="0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pt-BR" b="1" i="1" dirty="0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𝝅</m:t>
                        </m:r>
                        <m:r>
                          <a:rPr lang="pt-BR" b="1" i="1" dirty="0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sSub>
                          <m:sSubPr>
                            <m:ctrlPr>
                              <a:rPr lang="pt-BR" b="1" i="1" dirty="0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b="1" i="1" dirty="0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𝒇</m:t>
                            </m:r>
                          </m:e>
                          <m:sub>
                            <m:r>
                              <a:rPr lang="pt-BR" b="1" i="1" dirty="0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  <m:t>𝒓𝒆𝒔</m:t>
                            </m:r>
                          </m:sub>
                        </m:sSub>
                        <m:r>
                          <a:rPr lang="pt-BR" b="1" i="1" dirty="0" smtClean="0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ad>
                          <m:radPr>
                            <m:degHide m:val="on"/>
                            <m:ctrlPr>
                              <a:rPr lang="pt-BR" b="1" i="1" dirty="0" smtClean="0">
                                <a:solidFill>
                                  <a:schemeClr val="bg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f>
                              <m:fPr>
                                <m:ctrlPr>
                                  <a:rPr lang="pt-BR" b="1" i="1" dirty="0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pt-BR" b="1" i="1" dirty="0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r>
                                  <a:rPr lang="pt-BR" b="1" i="1" dirty="0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𝑳</m:t>
                                </m:r>
                                <m:r>
                                  <a:rPr lang="pt-BR" b="1" i="1" dirty="0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⋅</m:t>
                                </m:r>
                                <m:r>
                                  <a:rPr lang="pt-BR" b="1" i="1" dirty="0" smtClean="0">
                                    <a:solidFill>
                                      <a:schemeClr val="bg2"/>
                                    </a:solidFill>
                                    <a:latin typeface="Cambria Math" panose="02040503050406030204" pitchFamily="18" charset="0"/>
                                  </a:rPr>
                                  <m:t>𝑪</m:t>
                                </m:r>
                              </m:den>
                            </m:f>
                          </m:e>
                        </m:rad>
                      </m:oMath>
                    </m:oMathPara>
                  </a14:m>
                  <a:endParaRPr lang="pt-BR" b="1" i="1" dirty="0">
                    <a:solidFill>
                      <a:schemeClr val="accent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pt-BR" b="1" i="1" dirty="0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b="1" i="1" dirty="0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𝑳</m:t>
                            </m:r>
                          </m:e>
                          <m:sub>
                            <m:r>
                              <a:rPr lang="pt-BR" b="1" i="1" dirty="0" smtClean="0">
                                <a:solidFill>
                                  <a:schemeClr val="accent6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𝒊𝒅𝒆𝒂𝒍</m:t>
                            </m:r>
                          </m:sub>
                        </m:sSub>
                        <m:r>
                          <a:rPr lang="pt-BR" b="1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pt-BR" b="1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𝟓𝟗</m:t>
                        </m:r>
                        <m:r>
                          <a:rPr lang="pt-BR" b="1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pt-BR" b="1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𝟖𝟖</m:t>
                        </m:r>
                        <m:r>
                          <a:rPr lang="pt-BR" b="1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µ</m:t>
                        </m:r>
                        <m:r>
                          <a:rPr lang="pt-BR" b="1" i="1" dirty="0" smtClean="0">
                            <a:solidFill>
                              <a:schemeClr val="accent6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𝑯</m:t>
                        </m:r>
                      </m:oMath>
                    </m:oMathPara>
                  </a14:m>
                  <a:endParaRPr lang="en" b="1" dirty="0">
                    <a:solidFill>
                      <a:schemeClr val="accent6"/>
                    </a:solidFill>
                  </a:endParaRPr>
                </a:p>
                <a:p>
                  <a:pPr algn="ctr"/>
                  <a:endParaRPr lang="pt-BR" dirty="0"/>
                </a:p>
                <a:p>
                  <a:pPr algn="ctr"/>
                  <a:r>
                    <a:rPr lang="pt-BR" b="1" dirty="0">
                      <a:solidFill>
                        <a:schemeClr val="bg2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Número do Espiras</a:t>
                  </a:r>
                </a:p>
                <a:p>
                  <a:pPr algn="ctr"/>
                  <a:r>
                    <a:rPr lang="pt-BR" b="1" dirty="0">
                      <a:solidFill>
                        <a:schemeClr val="bg2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[</a:t>
                  </a:r>
                  <a:r>
                    <a:rPr lang="pt-BR" b="1" dirty="0" err="1">
                      <a:solidFill>
                        <a:schemeClr val="bg2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Physika</a:t>
                  </a:r>
                  <a:r>
                    <a:rPr lang="pt-BR" b="1" dirty="0">
                      <a:solidFill>
                        <a:schemeClr val="bg2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]</a:t>
                  </a:r>
                  <a:br>
                    <a:rPr lang="pt-BR" b="1" dirty="0">
                      <a:solidFill>
                        <a:schemeClr val="bg2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</a:br>
                  <a:r>
                    <a:rPr lang="pt-BR" b="1" dirty="0">
                      <a:solidFill>
                        <a:schemeClr val="accent6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19 Espiras</a:t>
                  </a:r>
                </a:p>
              </p:txBody>
            </p:sp>
          </mc:Choice>
          <mc:Fallback xmlns="">
            <p:sp>
              <p:nvSpPr>
                <p:cNvPr id="7" name="CaixaDeTexto 6">
                  <a:extLst>
                    <a:ext uri="{FF2B5EF4-FFF2-40B4-BE49-F238E27FC236}">
                      <a16:creationId xmlns:a16="http://schemas.microsoft.com/office/drawing/2014/main" id="{F1CEAD19-7C31-4D33-3718-A7A7726FA6F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392848" y="1600535"/>
                  <a:ext cx="2343313" cy="2021515"/>
                </a:xfrm>
                <a:prstGeom prst="rect">
                  <a:avLst/>
                </a:prstGeom>
                <a:blipFill>
                  <a:blip r:embed="rId5"/>
                  <a:stretch>
                    <a:fillRect t="-904" b="-2108"/>
                  </a:stretch>
                </a:blipFill>
              </p:spPr>
              <p:txBody>
                <a:bodyPr/>
                <a:lstStyle/>
                <a:p>
                  <a:r>
                    <a:rPr lang="pt-BR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Google Shape;1452;p54">
              <a:extLst>
                <a:ext uri="{FF2B5EF4-FFF2-40B4-BE49-F238E27FC236}">
                  <a16:creationId xmlns:a16="http://schemas.microsoft.com/office/drawing/2014/main" id="{0D71959C-0DBB-7EB3-2D03-9D2366A02431}"/>
                </a:ext>
              </a:extLst>
            </p:cNvPr>
            <p:cNvSpPr txBox="1">
              <a:spLocks/>
            </p:cNvSpPr>
            <p:nvPr/>
          </p:nvSpPr>
          <p:spPr>
            <a:xfrm>
              <a:off x="4812935" y="644901"/>
              <a:ext cx="3419885" cy="84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600"/>
                <a:buFont typeface="Lexend Deca"/>
                <a:buNone/>
                <a:defRPr sz="5000" b="1" i="0" u="none" strike="noStrike" cap="none">
                  <a:solidFill>
                    <a:schemeClr val="dk2"/>
                  </a:solidFill>
                  <a:latin typeface="Lexend Deca"/>
                  <a:ea typeface="Lexend Deca"/>
                  <a:cs typeface="Lexend Deca"/>
                  <a:sym typeface="Lexend Deca"/>
                </a:defRPr>
              </a:lvl1pPr>
              <a:lvl2pPr marR="0" lvl="1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600"/>
                <a:buFont typeface="Lexend Deca"/>
                <a:buNone/>
                <a:defRPr sz="3600" b="1" i="0" u="none" strike="noStrike" cap="none">
                  <a:solidFill>
                    <a:schemeClr val="lt2"/>
                  </a:solidFill>
                  <a:latin typeface="Lexend Deca"/>
                  <a:ea typeface="Lexend Deca"/>
                  <a:cs typeface="Lexend Deca"/>
                  <a:sym typeface="Lexend Deca"/>
                </a:defRPr>
              </a:lvl2pPr>
              <a:lvl3pPr marR="0" lvl="2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600"/>
                <a:buFont typeface="Lexend Deca"/>
                <a:buNone/>
                <a:defRPr sz="3600" b="1" i="0" u="none" strike="noStrike" cap="none">
                  <a:solidFill>
                    <a:schemeClr val="lt2"/>
                  </a:solidFill>
                  <a:latin typeface="Lexend Deca"/>
                  <a:ea typeface="Lexend Deca"/>
                  <a:cs typeface="Lexend Deca"/>
                  <a:sym typeface="Lexend Deca"/>
                </a:defRPr>
              </a:lvl3pPr>
              <a:lvl4pPr marR="0" lvl="3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600"/>
                <a:buFont typeface="Lexend Deca"/>
                <a:buNone/>
                <a:defRPr sz="3600" b="1" i="0" u="none" strike="noStrike" cap="none">
                  <a:solidFill>
                    <a:schemeClr val="lt2"/>
                  </a:solidFill>
                  <a:latin typeface="Lexend Deca"/>
                  <a:ea typeface="Lexend Deca"/>
                  <a:cs typeface="Lexend Deca"/>
                  <a:sym typeface="Lexend Deca"/>
                </a:defRPr>
              </a:lvl4pPr>
              <a:lvl5pPr marR="0" lvl="4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600"/>
                <a:buFont typeface="Lexend Deca"/>
                <a:buNone/>
                <a:defRPr sz="3600" b="1" i="0" u="none" strike="noStrike" cap="none">
                  <a:solidFill>
                    <a:schemeClr val="lt2"/>
                  </a:solidFill>
                  <a:latin typeface="Lexend Deca"/>
                  <a:ea typeface="Lexend Deca"/>
                  <a:cs typeface="Lexend Deca"/>
                  <a:sym typeface="Lexend Deca"/>
                </a:defRPr>
              </a:lvl5pPr>
              <a:lvl6pPr marR="0" lvl="5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600"/>
                <a:buFont typeface="Lexend Deca"/>
                <a:buNone/>
                <a:defRPr sz="3600" b="1" i="0" u="none" strike="noStrike" cap="none">
                  <a:solidFill>
                    <a:schemeClr val="lt2"/>
                  </a:solidFill>
                  <a:latin typeface="Lexend Deca"/>
                  <a:ea typeface="Lexend Deca"/>
                  <a:cs typeface="Lexend Deca"/>
                  <a:sym typeface="Lexend Deca"/>
                </a:defRPr>
              </a:lvl6pPr>
              <a:lvl7pPr marR="0" lvl="6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600"/>
                <a:buFont typeface="Lexend Deca"/>
                <a:buNone/>
                <a:defRPr sz="3600" b="1" i="0" u="none" strike="noStrike" cap="none">
                  <a:solidFill>
                    <a:schemeClr val="lt2"/>
                  </a:solidFill>
                  <a:latin typeface="Lexend Deca"/>
                  <a:ea typeface="Lexend Deca"/>
                  <a:cs typeface="Lexend Deca"/>
                  <a:sym typeface="Lexend Deca"/>
                </a:defRPr>
              </a:lvl7pPr>
              <a:lvl8pPr marR="0" lvl="7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600"/>
                <a:buFont typeface="Lexend Deca"/>
                <a:buNone/>
                <a:defRPr sz="3600" b="1" i="0" u="none" strike="noStrike" cap="none">
                  <a:solidFill>
                    <a:schemeClr val="lt2"/>
                  </a:solidFill>
                  <a:latin typeface="Lexend Deca"/>
                  <a:ea typeface="Lexend Deca"/>
                  <a:cs typeface="Lexend Deca"/>
                  <a:sym typeface="Lexend Deca"/>
                </a:defRPr>
              </a:lvl8pPr>
              <a:lvl9pPr marR="0" lvl="8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SzPts val="3600"/>
                <a:buFont typeface="Lexend Deca"/>
                <a:buNone/>
                <a:defRPr sz="3600" b="1" i="0" u="none" strike="noStrike" cap="none">
                  <a:solidFill>
                    <a:schemeClr val="lt2"/>
                  </a:solidFill>
                  <a:latin typeface="Lexend Deca"/>
                  <a:ea typeface="Lexend Deca"/>
                  <a:cs typeface="Lexend Deca"/>
                  <a:sym typeface="Lexend Deca"/>
                </a:defRPr>
              </a:lvl9pPr>
            </a:lstStyle>
            <a:p>
              <a:r>
                <a:rPr lang="pt-BR" sz="2000" dirty="0"/>
                <a:t>Valores das Bobinas</a:t>
              </a:r>
            </a:p>
          </p:txBody>
        </p:sp>
      </p:grpSp>
      <p:pic>
        <p:nvPicPr>
          <p:cNvPr id="3" name="Gráfico 2" descr="Torre de Celular com preenchimento sólido">
            <a:extLst>
              <a:ext uri="{FF2B5EF4-FFF2-40B4-BE49-F238E27FC236}">
                <a16:creationId xmlns:a16="http://schemas.microsoft.com/office/drawing/2014/main" id="{EFF5D262-7E63-D588-91DF-2EFE8BB0DE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31857" y="3124473"/>
            <a:ext cx="1259236" cy="125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97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 descr="Uma imagem contendo mesa&#10;&#10;Descrição gerada automaticamente">
            <a:extLst>
              <a:ext uri="{FF2B5EF4-FFF2-40B4-BE49-F238E27FC236}">
                <a16:creationId xmlns:a16="http://schemas.microsoft.com/office/drawing/2014/main" id="{8C65BA08-B9FD-80DC-9BC0-19EE04A8E9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265" r="12340" b="14128"/>
          <a:stretch/>
        </p:blipFill>
        <p:spPr>
          <a:xfrm>
            <a:off x="383293" y="1146906"/>
            <a:ext cx="4508795" cy="342594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53" name="Google Shape;953;p39"/>
          <p:cNvSpPr txBox="1">
            <a:spLocks noGrp="1"/>
          </p:cNvSpPr>
          <p:nvPr>
            <p:ph type="title"/>
          </p:nvPr>
        </p:nvSpPr>
        <p:spPr>
          <a:xfrm>
            <a:off x="-265466" y="305106"/>
            <a:ext cx="580631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Circuito WPT Montado</a:t>
            </a:r>
            <a:endParaRPr sz="3000" dirty="0"/>
          </a:p>
        </p:txBody>
      </p:sp>
      <p:pic>
        <p:nvPicPr>
          <p:cNvPr id="7" name="Imagem 6" descr="Uma imagem contendo bicicleta, mesa, computador, medidor&#10;&#10;Descrição gerada automaticamente">
            <a:extLst>
              <a:ext uri="{FF2B5EF4-FFF2-40B4-BE49-F238E27FC236}">
                <a16:creationId xmlns:a16="http://schemas.microsoft.com/office/drawing/2014/main" id="{DF9BFBFA-F139-E599-3C5A-6EDAF89406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963" t="5073" r="2893" b="24662"/>
          <a:stretch/>
        </p:blipFill>
        <p:spPr>
          <a:xfrm>
            <a:off x="6939693" y="286015"/>
            <a:ext cx="2016209" cy="22717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Imagem 4" descr="Uma imagem contendo mesa, bicicleta, cachorro, medidor&#10;&#10;Descrição gerada automaticamente">
            <a:extLst>
              <a:ext uri="{FF2B5EF4-FFF2-40B4-BE49-F238E27FC236}">
                <a16:creationId xmlns:a16="http://schemas.microsoft.com/office/drawing/2014/main" id="{EDF4633F-A9BA-CFA7-B8D3-4D7ED1C3DA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097" t="7539" r="16210" b="28494"/>
          <a:stretch/>
        </p:blipFill>
        <p:spPr>
          <a:xfrm>
            <a:off x="5481500" y="2494339"/>
            <a:ext cx="2016209" cy="22717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1B319110-74C0-941B-DA5B-4B6559C527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502371"/>
              </p:ext>
            </p:extLst>
          </p:nvPr>
        </p:nvGraphicFramePr>
        <p:xfrm>
          <a:off x="1053028" y="1421915"/>
          <a:ext cx="2962466" cy="812644"/>
        </p:xfrm>
        <a:graphic>
          <a:graphicData uri="http://schemas.openxmlformats.org/drawingml/2006/table">
            <a:tbl>
              <a:tblPr firstRow="1" bandRow="1">
                <a:tableStyleId>{0320EAA3-F418-49C3-A864-6E592082FB9E}</a:tableStyleId>
              </a:tblPr>
              <a:tblGrid>
                <a:gridCol w="1481233">
                  <a:extLst>
                    <a:ext uri="{9D8B030D-6E8A-4147-A177-3AD203B41FA5}">
                      <a16:colId xmlns:a16="http://schemas.microsoft.com/office/drawing/2014/main" val="3764905632"/>
                    </a:ext>
                  </a:extLst>
                </a:gridCol>
                <a:gridCol w="1481233">
                  <a:extLst>
                    <a:ext uri="{9D8B030D-6E8A-4147-A177-3AD203B41FA5}">
                      <a16:colId xmlns:a16="http://schemas.microsoft.com/office/drawing/2014/main" val="4111456690"/>
                    </a:ext>
                  </a:extLst>
                </a:gridCol>
              </a:tblGrid>
              <a:tr h="812644">
                <a:tc>
                  <a:txBody>
                    <a:bodyPr/>
                    <a:lstStyle/>
                    <a:p>
                      <a:pPr algn="ctr"/>
                      <a:endParaRPr lang="pt-BR" b="1" dirty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1064095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66DB5928-2D56-0231-D762-76AAB8D8F052}"/>
                  </a:ext>
                </a:extLst>
              </p:cNvPr>
              <p:cNvSpPr txBox="1"/>
              <p:nvPr/>
            </p:nvSpPr>
            <p:spPr>
              <a:xfrm>
                <a:off x="5768684" y="932243"/>
                <a:ext cx="1171009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b="1" dirty="0">
                    <a:solidFill>
                      <a:schemeClr val="bg1"/>
                    </a:solidFill>
                  </a:rPr>
                  <a:t>L1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r>
                  <a:rPr lang="pt-BR" b="1" dirty="0">
                    <a:solidFill>
                      <a:schemeClr val="accent6"/>
                    </a:solidFill>
                  </a:rPr>
                  <a:t>67,45 </a:t>
                </a:r>
                <a14:m>
                  <m:oMath xmlns:m="http://schemas.openxmlformats.org/officeDocument/2006/math">
                    <m:r>
                      <a:rPr lang="pt-BR" b="1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µ</m:t>
                    </m:r>
                    <m:r>
                      <a:rPr lang="pt-BR" b="1" i="1" dirty="0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𝑯</m:t>
                    </m:r>
                  </m:oMath>
                </a14:m>
                <a:br>
                  <a:rPr lang="pt-BR" b="1" i="1" dirty="0">
                    <a:solidFill>
                      <a:schemeClr val="accent6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pt-BR" b="1" dirty="0" smtClean="0">
                          <a:solidFill>
                            <a:schemeClr val="accent6"/>
                          </a:solidFill>
                        </a:rPr>
                        <m:t>353,0 </m:t>
                      </m:r>
                      <m:r>
                        <m:rPr>
                          <m:nor/>
                        </m:rPr>
                        <a:rPr lang="pt-BR" b="1" dirty="0" smtClean="0">
                          <a:solidFill>
                            <a:schemeClr val="accent6"/>
                          </a:solidFill>
                        </a:rPr>
                        <m:t>m</m:t>
                      </m:r>
                      <m:r>
                        <m:rPr>
                          <m:nor/>
                        </m:rPr>
                        <a:rPr lang="el-GR" b="1" dirty="0" smtClean="0">
                          <a:solidFill>
                            <a:schemeClr val="accent6"/>
                          </a:solidFill>
                        </a:rPr>
                        <m:t>Ω</m:t>
                      </m:r>
                    </m:oMath>
                  </m:oMathPara>
                </a14:m>
                <a:endParaRPr lang="pt-BR" b="1" dirty="0">
                  <a:solidFill>
                    <a:schemeClr val="accent6"/>
                  </a:solidFill>
                </a:endParaRPr>
              </a:p>
            </p:txBody>
          </p:sp>
        </mc:Choice>
        <mc:Fallback xmlns="">
          <p:sp>
            <p:nvSpPr>
              <p:cNvPr id="6" name="CaixaDeTexto 5">
                <a:extLst>
                  <a:ext uri="{FF2B5EF4-FFF2-40B4-BE49-F238E27FC236}">
                    <a16:creationId xmlns:a16="http://schemas.microsoft.com/office/drawing/2014/main" id="{66DB5928-2D56-0231-D762-76AAB8D8F0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68684" y="932243"/>
                <a:ext cx="1171009" cy="738664"/>
              </a:xfrm>
              <a:prstGeom prst="rect">
                <a:avLst/>
              </a:prstGeom>
              <a:blipFill>
                <a:blip r:embed="rId6"/>
                <a:stretch>
                  <a:fillRect t="-1653" b="-2479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005A15CD-1C64-8844-0AF6-05604735A5BA}"/>
                  </a:ext>
                </a:extLst>
              </p:cNvPr>
              <p:cNvSpPr txBox="1"/>
              <p:nvPr/>
            </p:nvSpPr>
            <p:spPr>
              <a:xfrm>
                <a:off x="7425663" y="3260907"/>
                <a:ext cx="1170878" cy="738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BR" b="1" dirty="0">
                    <a:solidFill>
                      <a:schemeClr val="bg1"/>
                    </a:solidFill>
                  </a:rPr>
                  <a:t>L2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pt-BR" b="1" dirty="0" smtClean="0">
                          <a:solidFill>
                            <a:schemeClr val="accent6"/>
                          </a:solidFill>
                        </a:rPr>
                        <m:t>67,13</m:t>
                      </m:r>
                      <m:r>
                        <a:rPr lang="pt-BR" b="1" i="0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µ</m:t>
                      </m:r>
                      <m:r>
                        <a:rPr lang="pt-BR" b="1" i="1" dirty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𝑯</m:t>
                      </m:r>
                    </m:oMath>
                    <m:oMath xmlns:m="http://schemas.openxmlformats.org/officeDocument/2006/math">
                      <m:r>
                        <m:rPr>
                          <m:nor/>
                        </m:rPr>
                        <a:rPr lang="pt-BR" b="1" dirty="0">
                          <a:solidFill>
                            <a:schemeClr val="accent6"/>
                          </a:solidFill>
                        </a:rPr>
                        <m:t>377,7 </m:t>
                      </m:r>
                      <m:r>
                        <m:rPr>
                          <m:nor/>
                        </m:rPr>
                        <a:rPr lang="pt-BR" b="1" dirty="0">
                          <a:solidFill>
                            <a:schemeClr val="accent6"/>
                          </a:solidFill>
                        </a:rPr>
                        <m:t>m</m:t>
                      </m:r>
                      <m:r>
                        <m:rPr>
                          <m:nor/>
                        </m:rPr>
                        <a:rPr lang="el-GR" b="1" dirty="0">
                          <a:solidFill>
                            <a:schemeClr val="accent6"/>
                          </a:solidFill>
                        </a:rPr>
                        <m:t>Ω</m:t>
                      </m:r>
                    </m:oMath>
                  </m:oMathPara>
                </a14:m>
                <a:endParaRPr lang="pt-BR" dirty="0">
                  <a:solidFill>
                    <a:schemeClr val="bg2"/>
                  </a:solidFill>
                </a:endParaRPr>
              </a:p>
            </p:txBody>
          </p:sp>
        </mc:Choice>
        <mc:Fallback xmlns=""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005A15CD-1C64-8844-0AF6-05604735A5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25663" y="3260907"/>
                <a:ext cx="1170878" cy="738664"/>
              </a:xfrm>
              <a:prstGeom prst="rect">
                <a:avLst/>
              </a:prstGeom>
              <a:blipFill>
                <a:blip r:embed="rId7"/>
                <a:stretch>
                  <a:fillRect t="-1653" b="-2479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40"/>
          <p:cNvSpPr txBox="1">
            <a:spLocks noGrp="1"/>
          </p:cNvSpPr>
          <p:nvPr>
            <p:ph type="title"/>
          </p:nvPr>
        </p:nvSpPr>
        <p:spPr>
          <a:xfrm>
            <a:off x="616709" y="12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 do Circuito WPT</a:t>
            </a:r>
            <a:endParaRPr dirty="0"/>
          </a:p>
        </p:txBody>
      </p:sp>
      <p:pic>
        <p:nvPicPr>
          <p:cNvPr id="5" name="EletroMag 23.2 - Projeto WPT">
            <a:hlinkClick r:id="" action="ppaction://media"/>
            <a:extLst>
              <a:ext uri="{FF2B5EF4-FFF2-40B4-BE49-F238E27FC236}">
                <a16:creationId xmlns:a16="http://schemas.microsoft.com/office/drawing/2014/main" id="{220D79AA-1ED1-518E-683D-C965212717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1364" y="838123"/>
            <a:ext cx="5089324" cy="28627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CaixaDeTexto 5">
            <a:hlinkClick r:id="rId6"/>
            <a:extLst>
              <a:ext uri="{FF2B5EF4-FFF2-40B4-BE49-F238E27FC236}">
                <a16:creationId xmlns:a16="http://schemas.microsoft.com/office/drawing/2014/main" id="{1F798F8D-CC72-4C1D-98D5-549B4BE84759}"/>
              </a:ext>
            </a:extLst>
          </p:cNvPr>
          <p:cNvSpPr txBox="1"/>
          <p:nvPr/>
        </p:nvSpPr>
        <p:spPr>
          <a:xfrm>
            <a:off x="2126693" y="3726123"/>
            <a:ext cx="16786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hlinkClick r:id="rId6"/>
              </a:rPr>
              <a:t>[ Vídeo com legenda ]</a:t>
            </a:r>
            <a:endParaRPr lang="pt-BR" sz="1200" dirty="0"/>
          </a:p>
        </p:txBody>
      </p:sp>
      <p:sp>
        <p:nvSpPr>
          <p:cNvPr id="14" name="Google Shape;938;p38">
            <a:extLst>
              <a:ext uri="{FF2B5EF4-FFF2-40B4-BE49-F238E27FC236}">
                <a16:creationId xmlns:a16="http://schemas.microsoft.com/office/drawing/2014/main" id="{D74A321E-9FEE-7D42-E281-F10762263D3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394391" y="1222970"/>
            <a:ext cx="3464258" cy="20930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>
                <a:solidFill>
                  <a:schemeClr val="bg2"/>
                </a:solidFill>
              </a:rPr>
              <a:t>Aplicações: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b="1" dirty="0">
                <a:solidFill>
                  <a:schemeClr val="accent6"/>
                </a:solidFill>
              </a:rPr>
              <a:t>Carregador de SmartWatch</a:t>
            </a:r>
            <a:endParaRPr lang="en" sz="1400" b="1" dirty="0">
              <a:solidFill>
                <a:schemeClr val="accent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dirty="0">
                <a:solidFill>
                  <a:schemeClr val="bg2"/>
                </a:solidFill>
              </a:rPr>
              <a:t>Manter Potência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pt-BR" i="0" dirty="0">
                <a:solidFill>
                  <a:schemeClr val="bg2"/>
                </a:solidFill>
                <a:effectLst/>
                <a:latin typeface="Code2000"/>
              </a:rPr>
              <a:t>↓</a:t>
            </a:r>
            <a:r>
              <a:rPr lang="pt-BR" dirty="0">
                <a:solidFill>
                  <a:schemeClr val="bg2"/>
                </a:solidFill>
              </a:rPr>
              <a:t>D</a:t>
            </a:r>
            <a:r>
              <a:rPr lang="en" dirty="0">
                <a:solidFill>
                  <a:schemeClr val="bg2"/>
                </a:solidFill>
              </a:rPr>
              <a:t>iâmetro  </a:t>
            </a:r>
            <a:r>
              <a:rPr lang="pt-BR" i="0" dirty="0">
                <a:solidFill>
                  <a:schemeClr val="bg2"/>
                </a:solidFill>
                <a:effectLst/>
                <a:latin typeface="Code2000"/>
              </a:rPr>
              <a:t>↔  ↑ Nº de Voltas</a:t>
            </a:r>
            <a:endParaRPr lang="en" sz="1400" dirty="0">
              <a:solidFill>
                <a:schemeClr val="bg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b="1" dirty="0">
                <a:solidFill>
                  <a:schemeClr val="accent6"/>
                </a:solidFill>
              </a:rPr>
              <a:t>Carregador de Celular</a:t>
            </a:r>
            <a:endParaRPr lang="en" sz="1400" b="1" dirty="0">
              <a:solidFill>
                <a:schemeClr val="accent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>
                <a:solidFill>
                  <a:schemeClr val="bg2"/>
                </a:solidFill>
              </a:rPr>
              <a:t>Manter</a:t>
            </a:r>
            <a:r>
              <a:rPr lang="en" dirty="0">
                <a:solidFill>
                  <a:schemeClr val="bg2"/>
                </a:solidFill>
              </a:rPr>
              <a:t> </a:t>
            </a:r>
            <a:r>
              <a:rPr lang="en">
                <a:solidFill>
                  <a:schemeClr val="bg2"/>
                </a:solidFill>
              </a:rPr>
              <a:t>Diâmetro</a:t>
            </a:r>
            <a:endParaRPr lang="en" sz="1400" dirty="0">
              <a:solidFill>
                <a:schemeClr val="bg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pt-BR" i="0" dirty="0">
                <a:solidFill>
                  <a:schemeClr val="bg2"/>
                </a:solidFill>
                <a:effectLst/>
                <a:latin typeface="Code2000"/>
              </a:rPr>
              <a:t>↑ Potência</a:t>
            </a:r>
            <a:r>
              <a:rPr lang="en" dirty="0">
                <a:solidFill>
                  <a:schemeClr val="bg2"/>
                </a:solidFill>
              </a:rPr>
              <a:t> Saída  </a:t>
            </a:r>
            <a:r>
              <a:rPr lang="pt-BR" i="0" dirty="0">
                <a:solidFill>
                  <a:schemeClr val="bg2"/>
                </a:solidFill>
                <a:effectLst/>
                <a:latin typeface="Code2000"/>
              </a:rPr>
              <a:t>↔ ↑ Potência Entrada</a:t>
            </a:r>
            <a:endParaRPr lang="en" sz="1400"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2A2E906-AE2C-E7B8-9E78-F765D46BA945}"/>
              </a:ext>
            </a:extLst>
          </p:cNvPr>
          <p:cNvSpPr txBox="1"/>
          <p:nvPr/>
        </p:nvSpPr>
        <p:spPr>
          <a:xfrm>
            <a:off x="680025" y="4171562"/>
            <a:ext cx="4572000" cy="587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>
                <a:solidFill>
                  <a:schemeClr val="bg2"/>
                </a:solidFill>
              </a:rPr>
              <a:t>Tensão V2 em Ressonância: </a:t>
            </a:r>
            <a:r>
              <a:rPr lang="en" sz="1400" b="1" dirty="0">
                <a:solidFill>
                  <a:schemeClr val="accent6"/>
                </a:solidFill>
              </a:rPr>
              <a:t>8 V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Potência Transmitida: </a:t>
            </a:r>
            <a:r>
              <a:rPr lang="en" b="1" dirty="0">
                <a:solidFill>
                  <a:schemeClr val="accent6"/>
                </a:solidFill>
              </a:rPr>
              <a:t>3,08 W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45122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452;p54">
            <a:extLst>
              <a:ext uri="{FF2B5EF4-FFF2-40B4-BE49-F238E27FC236}">
                <a16:creationId xmlns:a16="http://schemas.microsoft.com/office/drawing/2014/main" id="{2C2DFF43-58B7-D10E-7467-13BDF9591D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59512" y="31169"/>
            <a:ext cx="598448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/>
              <a:t>Validação do Modelo</a:t>
            </a:r>
            <a:endParaRPr sz="3000" dirty="0"/>
          </a:p>
        </p:txBody>
      </p:sp>
      <p:sp>
        <p:nvSpPr>
          <p:cNvPr id="11" name="Google Shape;938;p38">
            <a:extLst>
              <a:ext uri="{FF2B5EF4-FFF2-40B4-BE49-F238E27FC236}">
                <a16:creationId xmlns:a16="http://schemas.microsoft.com/office/drawing/2014/main" id="{E3EE864A-8B44-CB2D-0405-09D9654858F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70089" y="1070215"/>
            <a:ext cx="3464258" cy="22722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500"/>
              </a:spcAft>
            </a:pPr>
            <a:r>
              <a:rPr lang="en" sz="1400" b="1" dirty="0">
                <a:solidFill>
                  <a:schemeClr val="bg2"/>
                </a:solidFill>
              </a:rPr>
              <a:t>Ajustes no Modelo:</a:t>
            </a:r>
          </a:p>
          <a:p>
            <a:pPr marL="0" indent="0" algn="ctr">
              <a:spcAft>
                <a:spcPts val="500"/>
              </a:spcAft>
            </a:pPr>
            <a:r>
              <a:rPr lang="en" sz="1400" b="1" dirty="0">
                <a:solidFill>
                  <a:schemeClr val="accent6"/>
                </a:solidFill>
                <a:latin typeface="+mj-lt"/>
              </a:rPr>
              <a:t>R1 = +0,87 | R2 = +0,13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/>
              <a:t>Distância do k Ótimo: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>
                <a:solidFill>
                  <a:schemeClr val="accent6"/>
                </a:solidFill>
              </a:rPr>
              <a:t>1,3 cm</a:t>
            </a:r>
            <a:endParaRPr lang="en" sz="1400" b="1" dirty="0"/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/>
              <a:t>Tensão V2 Máxima: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>
                <a:solidFill>
                  <a:schemeClr val="accent6"/>
                </a:solidFill>
              </a:rPr>
              <a:t>8 V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endParaRPr lang="en" sz="1400" b="1" dirty="0">
              <a:solidFill>
                <a:schemeClr val="accent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endParaRPr lang="en" sz="1400" b="1" dirty="0">
              <a:solidFill>
                <a:schemeClr val="accent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endParaRPr lang="en" sz="1400" b="1" dirty="0">
              <a:solidFill>
                <a:schemeClr val="accent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>
                <a:solidFill>
                  <a:schemeClr val="bg2"/>
                </a:solidFill>
              </a:rPr>
              <a:t>Eficiência do Circuito: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>
                <a:solidFill>
                  <a:schemeClr val="accent6"/>
                </a:solidFill>
              </a:rPr>
              <a:t>44,91%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>
                <a:solidFill>
                  <a:schemeClr val="bg2"/>
                </a:solidFill>
              </a:rPr>
              <a:t>Valor Estimado do Projeto: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400" b="1" dirty="0">
                <a:solidFill>
                  <a:schemeClr val="accent6"/>
                </a:solidFill>
              </a:rPr>
              <a:t>R$ 138,41</a:t>
            </a:r>
            <a:endParaRPr lang="en" sz="1400" dirty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E4D9D49-E070-3710-4A18-21BE7DB40B77}"/>
              </a:ext>
            </a:extLst>
          </p:cNvPr>
          <p:cNvSpPr txBox="1"/>
          <p:nvPr/>
        </p:nvSpPr>
        <p:spPr>
          <a:xfrm>
            <a:off x="6802218" y="2596925"/>
            <a:ext cx="1282390" cy="802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Potência Transmitida: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b="1" dirty="0">
                <a:solidFill>
                  <a:schemeClr val="accent6"/>
                </a:solidFill>
              </a:rPr>
              <a:t>3,08 W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5C1948E-65CE-89B6-AA39-60F3F1161C36}"/>
              </a:ext>
            </a:extLst>
          </p:cNvPr>
          <p:cNvSpPr txBox="1"/>
          <p:nvPr/>
        </p:nvSpPr>
        <p:spPr>
          <a:xfrm>
            <a:off x="5519828" y="2596925"/>
            <a:ext cx="1282390" cy="802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Potência de Entrada: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" b="1" dirty="0">
                <a:solidFill>
                  <a:schemeClr val="accent6"/>
                </a:solidFill>
              </a:rPr>
              <a:t>6,85 W</a:t>
            </a:r>
          </a:p>
        </p:txBody>
      </p:sp>
      <p:pic>
        <p:nvPicPr>
          <p:cNvPr id="4" name="Imagem 3" descr="Gráfico, Gráfico de linhas&#10;&#10;Descrição gerada automaticamente">
            <a:extLst>
              <a:ext uri="{FF2B5EF4-FFF2-40B4-BE49-F238E27FC236}">
                <a16:creationId xmlns:a16="http://schemas.microsoft.com/office/drawing/2014/main" id="{F7A64872-229C-05F0-9747-F306B0EC1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53" y="1152293"/>
            <a:ext cx="4306458" cy="353689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35"/>
          <p:cNvSpPr txBox="1">
            <a:spLocks noGrp="1"/>
          </p:cNvSpPr>
          <p:nvPr>
            <p:ph type="subTitle" idx="1"/>
          </p:nvPr>
        </p:nvSpPr>
        <p:spPr>
          <a:xfrm>
            <a:off x="-148683" y="2998941"/>
            <a:ext cx="4980878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Eletromagnetismo e Ondulatória</a:t>
            </a:r>
            <a:endParaRPr dirty="0"/>
          </a:p>
        </p:txBody>
      </p:sp>
      <p:sp>
        <p:nvSpPr>
          <p:cNvPr id="854" name="Google Shape;854;p35"/>
          <p:cNvSpPr/>
          <p:nvPr/>
        </p:nvSpPr>
        <p:spPr>
          <a:xfrm>
            <a:off x="5591625" y="1405548"/>
            <a:ext cx="389220" cy="389220"/>
          </a:xfrm>
          <a:custGeom>
            <a:avLst/>
            <a:gdLst/>
            <a:ahLst/>
            <a:cxnLst/>
            <a:rect l="l" t="t" r="r" b="b"/>
            <a:pathLst>
              <a:path w="13757" h="13757" extrusionOk="0">
                <a:moveTo>
                  <a:pt x="5141" y="0"/>
                </a:moveTo>
                <a:lnTo>
                  <a:pt x="5141" y="5159"/>
                </a:lnTo>
                <a:lnTo>
                  <a:pt x="1" y="5159"/>
                </a:lnTo>
                <a:lnTo>
                  <a:pt x="1" y="8616"/>
                </a:lnTo>
                <a:lnTo>
                  <a:pt x="5141" y="8616"/>
                </a:lnTo>
                <a:lnTo>
                  <a:pt x="5141" y="13756"/>
                </a:lnTo>
                <a:lnTo>
                  <a:pt x="8598" y="13756"/>
                </a:lnTo>
                <a:lnTo>
                  <a:pt x="8598" y="8616"/>
                </a:lnTo>
                <a:lnTo>
                  <a:pt x="13757" y="8616"/>
                </a:lnTo>
                <a:lnTo>
                  <a:pt x="13757" y="5159"/>
                </a:lnTo>
                <a:lnTo>
                  <a:pt x="8598" y="5159"/>
                </a:lnTo>
                <a:lnTo>
                  <a:pt x="85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A00ABD9-8CE2-3D78-51C9-C9C1764AEB12}"/>
              </a:ext>
            </a:extLst>
          </p:cNvPr>
          <p:cNvSpPr/>
          <p:nvPr/>
        </p:nvSpPr>
        <p:spPr>
          <a:xfrm>
            <a:off x="5397190" y="0"/>
            <a:ext cx="374681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" name="Google Shape;1363;p51">
            <a:extLst>
              <a:ext uri="{FF2B5EF4-FFF2-40B4-BE49-F238E27FC236}">
                <a16:creationId xmlns:a16="http://schemas.microsoft.com/office/drawing/2014/main" id="{C634AAF4-641D-9B28-B76B-02942BA5368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45590"/>
          <a:stretch/>
        </p:blipFill>
        <p:spPr>
          <a:xfrm>
            <a:off x="4958575" y="-44605"/>
            <a:ext cx="4230029" cy="5210407"/>
          </a:xfrm>
          <a:prstGeom prst="flowChartPunchedCard">
            <a:avLst/>
          </a:prstGeom>
          <a:noFill/>
          <a:ln>
            <a:noFill/>
          </a:ln>
        </p:spPr>
      </p:pic>
      <p:sp>
        <p:nvSpPr>
          <p:cNvPr id="852" name="Google Shape;852;p35"/>
          <p:cNvSpPr txBox="1">
            <a:spLocks noGrp="1"/>
          </p:cNvSpPr>
          <p:nvPr>
            <p:ph type="ctrTitle"/>
          </p:nvPr>
        </p:nvSpPr>
        <p:spPr>
          <a:xfrm>
            <a:off x="-148683" y="1275441"/>
            <a:ext cx="4980878" cy="17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Transmissão de Energia Sem Fio  </a:t>
            </a:r>
            <a:br>
              <a:rPr lang="en" sz="4000" dirty="0"/>
            </a:br>
            <a:r>
              <a:rPr lang="en" sz="4000" dirty="0"/>
              <a:t>[ W.P.T. ]</a:t>
            </a:r>
            <a:endParaRPr sz="4000" dirty="0"/>
          </a:p>
        </p:txBody>
      </p:sp>
      <p:sp>
        <p:nvSpPr>
          <p:cNvPr id="4" name="Google Shape;853;p35">
            <a:extLst>
              <a:ext uri="{FF2B5EF4-FFF2-40B4-BE49-F238E27FC236}">
                <a16:creationId xmlns:a16="http://schemas.microsoft.com/office/drawing/2014/main" id="{7742E41E-71D2-AAB0-8723-50B172926A09}"/>
              </a:ext>
            </a:extLst>
          </p:cNvPr>
          <p:cNvSpPr txBox="1">
            <a:spLocks/>
          </p:cNvSpPr>
          <p:nvPr/>
        </p:nvSpPr>
        <p:spPr>
          <a:xfrm>
            <a:off x="-148683" y="3303756"/>
            <a:ext cx="4980878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ctr"/>
            <a:r>
              <a:rPr lang="pt-BR" sz="1000" b="1" dirty="0">
                <a:solidFill>
                  <a:schemeClr val="accent6"/>
                </a:solidFill>
              </a:rPr>
              <a:t>Beatriz Rodrigues | Carlos Yamada | Ellen Coutinho | Rafael Dourado</a:t>
            </a:r>
          </a:p>
        </p:txBody>
      </p:sp>
    </p:spTree>
    <p:extLst>
      <p:ext uri="{BB962C8B-B14F-4D97-AF65-F5344CB8AC3E}">
        <p14:creationId xmlns:p14="http://schemas.microsoft.com/office/powerpoint/2010/main" val="4254855274"/>
      </p:ext>
    </p:extLst>
  </p:cSld>
  <p:clrMapOvr>
    <a:masterClrMapping/>
  </p:clrMapOvr>
</p:sld>
</file>

<file path=ppt/theme/theme1.xml><?xml version="1.0" encoding="utf-8"?>
<a:theme xmlns:a="http://schemas.openxmlformats.org/drawingml/2006/main" name=" Electrical Engineering by Slidesgo">
  <a:themeElements>
    <a:clrScheme name="Simple Light">
      <a:dk1>
        <a:srgbClr val="F3E83C"/>
      </a:dk1>
      <a:lt1>
        <a:srgbClr val="EFC63E"/>
      </a:lt1>
      <a:dk2>
        <a:srgbClr val="434343"/>
      </a:dk2>
      <a:lt2>
        <a:srgbClr val="FFFFFF"/>
      </a:lt2>
      <a:accent1>
        <a:srgbClr val="EFCFC6"/>
      </a:accent1>
      <a:accent2>
        <a:srgbClr val="E06B6B"/>
      </a:accent2>
      <a:accent3>
        <a:srgbClr val="7F9FFB"/>
      </a:accent3>
      <a:accent4>
        <a:srgbClr val="9CC34C"/>
      </a:accent4>
      <a:accent5>
        <a:srgbClr val="999999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246</Words>
  <Application>Microsoft Office PowerPoint</Application>
  <PresentationFormat>Apresentação na tela (16:9)</PresentationFormat>
  <Paragraphs>58</Paragraphs>
  <Slides>7</Slides>
  <Notes>7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Open Sans</vt:lpstr>
      <vt:lpstr>Lexend Deca</vt:lpstr>
      <vt:lpstr>Cambria Math</vt:lpstr>
      <vt:lpstr>Arial</vt:lpstr>
      <vt:lpstr>Roboto Condensed Light</vt:lpstr>
      <vt:lpstr>Code2000</vt:lpstr>
      <vt:lpstr> Electrical Engineering by Slidesgo</vt:lpstr>
      <vt:lpstr>Transmissão de Energia Sem Fio   [ W.P.T. ]</vt:lpstr>
      <vt:lpstr>Esquema do Circuito WPT</vt:lpstr>
      <vt:lpstr>Montagem das Bobinas</vt:lpstr>
      <vt:lpstr>Circuito WPT Montado</vt:lpstr>
      <vt:lpstr>Resultados do Circuito WPT</vt:lpstr>
      <vt:lpstr>Validação do Modelo</vt:lpstr>
      <vt:lpstr>Transmissão de Energia Sem Fio   [ W.P.T. ]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Transmissão de Energia Sem Fio  [ W.T.P. ]</dc:title>
  <dc:creator>Rafael Dourado</dc:creator>
  <cp:lastModifiedBy>Rafael Dourado Bastos de Oliveira</cp:lastModifiedBy>
  <cp:revision>2</cp:revision>
  <dcterms:modified xsi:type="dcterms:W3CDTF">2023-11-27T12:03:30Z</dcterms:modified>
</cp:coreProperties>
</file>